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70" r:id="rId6"/>
    <p:sldId id="267" r:id="rId7"/>
    <p:sldId id="274" r:id="rId8"/>
    <p:sldId id="287" r:id="rId9"/>
    <p:sldId id="286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1" r:id="rId18"/>
    <p:sldId id="272" r:id="rId19"/>
    <p:sldId id="280" r:id="rId20"/>
    <p:sldId id="294" r:id="rId21"/>
    <p:sldId id="295" r:id="rId22"/>
    <p:sldId id="273" r:id="rId23"/>
    <p:sldId id="296" r:id="rId24"/>
    <p:sldId id="298" r:id="rId25"/>
    <p:sldId id="301" r:id="rId26"/>
    <p:sldId id="299" r:id="rId27"/>
    <p:sldId id="302" r:id="rId28"/>
    <p:sldId id="300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21" r:id="rId39"/>
    <p:sldId id="297" r:id="rId40"/>
    <p:sldId id="320" r:id="rId41"/>
    <p:sldId id="322" r:id="rId42"/>
    <p:sldId id="290" r:id="rId43"/>
    <p:sldId id="303" r:id="rId44"/>
    <p:sldId id="304" r:id="rId45"/>
    <p:sldId id="292" r:id="rId46"/>
    <p:sldId id="306" r:id="rId47"/>
    <p:sldId id="307" r:id="rId48"/>
  </p:sldIdLst>
  <p:sldSz cx="9144000" cy="5143500" type="screen16x9"/>
  <p:notesSz cx="6858000" cy="9144000"/>
  <p:embeddedFontLst>
    <p:embeddedFont>
      <p:font typeface="Adorable" panose="020B0604020202020204"/>
      <p:regular r:id="rId50"/>
    </p:embeddedFont>
    <p:embeddedFont>
      <p:font typeface="Roboto" panose="020B0604020202020204" charset="0"/>
      <p:regular r:id="rId51"/>
      <p:bold r:id="rId52"/>
      <p:italic r:id="rId53"/>
      <p:boldItalic r:id="rId54"/>
    </p:embeddedFont>
    <p:embeddedFont>
      <p:font typeface="Barlow" panose="020B060402020202020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veat" panose="020B0604020202020204" charset="0"/>
      <p:regular r:id="rId63"/>
      <p:bold r:id="rId64"/>
    </p:embeddedFont>
    <p:embeddedFont>
      <p:font typeface="Comfortaa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C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FC091B-CBCC-4886-8208-BA1F7A122F8C}">
  <a:tblStyle styleId="{AAFC091B-CBCC-4886-8208-BA1F7A122F8C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D3D2C3-1288-46B2-9050-D48BDD3917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856a1a837_0_8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856a1a837_0_8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856a1a837_0_8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856a1a837_0_8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891361c1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891361c1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891361c1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891361c1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891361c13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891361c13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891361c13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891361c13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891361c1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891361c1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891361c1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891361c1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891361c1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a891361c1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891361c13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891361c13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856a1a837_0_8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856a1a837_0_8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266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891361c13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891361c13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442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891361c13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891361c13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27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677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891361c13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891361c13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357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18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891361c13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891361c13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136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83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0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856a1a837_0_8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856a1a837_0_8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951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418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8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0676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a891361c13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a891361c13_0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272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a891361c1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a891361c1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992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a891361c13_0_1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a891361c13_0_1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891361c13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891361c13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0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cedb52b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cedb52b2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891361c13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a891361c13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891361c13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891361c13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891361c1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891361c1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a891361c13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a891361c13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891361c13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891361c13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724625" y="3187650"/>
            <a:ext cx="53511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724625" y="1556250"/>
            <a:ext cx="4998300" cy="16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075" y="-149432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314992" y="1634375"/>
            <a:ext cx="254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758483" y="1235677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1314992" y="1355825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5341117" y="1634375"/>
            <a:ext cx="254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4786067" y="1235677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5341117" y="1355825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1314992" y="2805300"/>
            <a:ext cx="254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758483" y="2406608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1314992" y="2526750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341117" y="2805300"/>
            <a:ext cx="254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786067" y="2406608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341117" y="2526750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6"/>
          </p:nvPr>
        </p:nvSpPr>
        <p:spPr>
          <a:xfrm>
            <a:off x="1314992" y="3976225"/>
            <a:ext cx="254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7" hasCustomPrompt="1"/>
          </p:nvPr>
        </p:nvSpPr>
        <p:spPr>
          <a:xfrm>
            <a:off x="758483" y="3577533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8"/>
          </p:nvPr>
        </p:nvSpPr>
        <p:spPr>
          <a:xfrm>
            <a:off x="1314992" y="3697675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341117" y="3976225"/>
            <a:ext cx="254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0" hasCustomPrompt="1"/>
          </p:nvPr>
        </p:nvSpPr>
        <p:spPr>
          <a:xfrm>
            <a:off x="4786067" y="3577533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1"/>
          </p:nvPr>
        </p:nvSpPr>
        <p:spPr>
          <a:xfrm>
            <a:off x="5341117" y="3697675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295525" y="-400917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758712" y="1953300"/>
            <a:ext cx="27843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5605437" y="1953300"/>
            <a:ext cx="27843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3"/>
          </p:nvPr>
        </p:nvSpPr>
        <p:spPr>
          <a:xfrm>
            <a:off x="1758712" y="3498475"/>
            <a:ext cx="27843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5605437" y="3498475"/>
            <a:ext cx="27843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5" hasCustomPrompt="1"/>
          </p:nvPr>
        </p:nvSpPr>
        <p:spPr>
          <a:xfrm>
            <a:off x="1758712" y="1572600"/>
            <a:ext cx="2784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 hasCustomPrompt="1"/>
          </p:nvPr>
        </p:nvSpPr>
        <p:spPr>
          <a:xfrm>
            <a:off x="1758712" y="3117775"/>
            <a:ext cx="2784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7" hasCustomPrompt="1"/>
          </p:nvPr>
        </p:nvSpPr>
        <p:spPr>
          <a:xfrm>
            <a:off x="5605437" y="3117775"/>
            <a:ext cx="2784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8" hasCustomPrompt="1"/>
          </p:nvPr>
        </p:nvSpPr>
        <p:spPr>
          <a:xfrm>
            <a:off x="5605437" y="1572600"/>
            <a:ext cx="2784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89000" y="1789300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CUSTOM_7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3967198"/>
            <a:ext cx="2533650" cy="759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865500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680425" y="1819500"/>
            <a:ext cx="19287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680425" y="1516775"/>
            <a:ext cx="19287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3"/>
          </p:nvPr>
        </p:nvSpPr>
        <p:spPr>
          <a:xfrm>
            <a:off x="680425" y="3328975"/>
            <a:ext cx="19287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4"/>
          </p:nvPr>
        </p:nvSpPr>
        <p:spPr>
          <a:xfrm>
            <a:off x="680425" y="3026250"/>
            <a:ext cx="19287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5"/>
          </p:nvPr>
        </p:nvSpPr>
        <p:spPr>
          <a:xfrm>
            <a:off x="6534875" y="1819500"/>
            <a:ext cx="19287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6"/>
          </p:nvPr>
        </p:nvSpPr>
        <p:spPr>
          <a:xfrm>
            <a:off x="6534875" y="1516775"/>
            <a:ext cx="19287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7"/>
          </p:nvPr>
        </p:nvSpPr>
        <p:spPr>
          <a:xfrm>
            <a:off x="6534875" y="3328975"/>
            <a:ext cx="19287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8"/>
          </p:nvPr>
        </p:nvSpPr>
        <p:spPr>
          <a:xfrm>
            <a:off x="6534875" y="3026250"/>
            <a:ext cx="19287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17975" y="-3848675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735425" y="3273775"/>
            <a:ext cx="21582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2"/>
          </p:nvPr>
        </p:nvSpPr>
        <p:spPr>
          <a:xfrm>
            <a:off x="735425" y="2971050"/>
            <a:ext cx="21582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3"/>
          </p:nvPr>
        </p:nvSpPr>
        <p:spPr>
          <a:xfrm>
            <a:off x="6214900" y="3273775"/>
            <a:ext cx="21582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4"/>
          </p:nvPr>
        </p:nvSpPr>
        <p:spPr>
          <a:xfrm>
            <a:off x="6214900" y="2971050"/>
            <a:ext cx="21582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5"/>
          </p:nvPr>
        </p:nvSpPr>
        <p:spPr>
          <a:xfrm>
            <a:off x="3492900" y="3273775"/>
            <a:ext cx="21582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6"/>
          </p:nvPr>
        </p:nvSpPr>
        <p:spPr>
          <a:xfrm>
            <a:off x="3492900" y="2971050"/>
            <a:ext cx="21582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305175" y="-1639700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5244413" y="3558200"/>
            <a:ext cx="2158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2"/>
          </p:nvPr>
        </p:nvSpPr>
        <p:spPr>
          <a:xfrm>
            <a:off x="5244413" y="3255475"/>
            <a:ext cx="21582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3"/>
          </p:nvPr>
        </p:nvSpPr>
        <p:spPr>
          <a:xfrm>
            <a:off x="1741388" y="3558200"/>
            <a:ext cx="2158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4"/>
          </p:nvPr>
        </p:nvSpPr>
        <p:spPr>
          <a:xfrm>
            <a:off x="1741388" y="3255475"/>
            <a:ext cx="21582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4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545350" y="4053500"/>
            <a:ext cx="2158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2"/>
          </p:nvPr>
        </p:nvSpPr>
        <p:spPr>
          <a:xfrm>
            <a:off x="4943250" y="3750775"/>
            <a:ext cx="3362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3"/>
          </p:nvPr>
        </p:nvSpPr>
        <p:spPr>
          <a:xfrm>
            <a:off x="1380300" y="4053500"/>
            <a:ext cx="2158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4"/>
          </p:nvPr>
        </p:nvSpPr>
        <p:spPr>
          <a:xfrm>
            <a:off x="838350" y="3750775"/>
            <a:ext cx="3242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707200" y="3197575"/>
            <a:ext cx="24591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2"/>
          </p:nvPr>
        </p:nvSpPr>
        <p:spPr>
          <a:xfrm>
            <a:off x="707200" y="2894850"/>
            <a:ext cx="2459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6128000" y="3197575"/>
            <a:ext cx="2308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"/>
          </p:nvPr>
        </p:nvSpPr>
        <p:spPr>
          <a:xfrm>
            <a:off x="6128000" y="2894850"/>
            <a:ext cx="23088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3359550" y="1867050"/>
            <a:ext cx="2424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6"/>
          </p:nvPr>
        </p:nvSpPr>
        <p:spPr>
          <a:xfrm>
            <a:off x="3359550" y="2503000"/>
            <a:ext cx="24249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 idx="7" hasCustomPrompt="1"/>
          </p:nvPr>
        </p:nvSpPr>
        <p:spPr>
          <a:xfrm>
            <a:off x="857650" y="2002008"/>
            <a:ext cx="21582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 idx="8" hasCustomPrompt="1"/>
          </p:nvPr>
        </p:nvSpPr>
        <p:spPr>
          <a:xfrm>
            <a:off x="6203300" y="2002008"/>
            <a:ext cx="21582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 idx="9" hasCustomPrompt="1"/>
          </p:nvPr>
        </p:nvSpPr>
        <p:spPr>
          <a:xfrm>
            <a:off x="3492900" y="3164050"/>
            <a:ext cx="21582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527100" y="1713100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1151250" y="1324850"/>
            <a:ext cx="6841500" cy="19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4478400" y="3380400"/>
            <a:ext cx="3513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2879850" y="3399506"/>
            <a:ext cx="3384300" cy="3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2"/>
          </p:nvPr>
        </p:nvSpPr>
        <p:spPr>
          <a:xfrm>
            <a:off x="2371650" y="1353694"/>
            <a:ext cx="44007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636900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4119598"/>
            <a:ext cx="2533650" cy="759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>
            <a:off x="741975" y="3564122"/>
            <a:ext cx="26775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741975" y="1839803"/>
            <a:ext cx="4476300" cy="16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796050" y="616200"/>
            <a:ext cx="9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2" hasCustomPrompt="1"/>
          </p:nvPr>
        </p:nvSpPr>
        <p:spPr>
          <a:xfrm>
            <a:off x="741975" y="928375"/>
            <a:ext cx="14106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075" y="-149432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89175" y="-4153475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41975" y="3145019"/>
            <a:ext cx="26775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59300" y="2258906"/>
            <a:ext cx="44763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796050" y="616200"/>
            <a:ext cx="9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59300" y="1347481"/>
            <a:ext cx="10140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225" y="-146602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906275" y="2983075"/>
            <a:ext cx="32004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4906275" y="2661550"/>
            <a:ext cx="32004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3"/>
          </p:nvPr>
        </p:nvSpPr>
        <p:spPr>
          <a:xfrm>
            <a:off x="1037325" y="2983075"/>
            <a:ext cx="32004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037325" y="2661550"/>
            <a:ext cx="32004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47090">
            <a:off x="7429501" y="-2835751"/>
            <a:ext cx="2533652" cy="759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47090">
            <a:off x="-142874" y="1631474"/>
            <a:ext cx="2533652" cy="759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89175" y="-4153475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865500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4119598"/>
            <a:ext cx="2533650" cy="75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08600" y="539925"/>
            <a:ext cx="77268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08600" y="2430250"/>
            <a:ext cx="24699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08600" y="2069161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724625" y="539925"/>
            <a:ext cx="4419000" cy="18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1" name="Google Shape;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3404400" y="-2575712"/>
            <a:ext cx="4151776" cy="12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724625" y="2663240"/>
            <a:ext cx="33222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24625" y="1771660"/>
            <a:ext cx="3715800" cy="9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5516475" y="571675"/>
            <a:ext cx="9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88850" y="1642875"/>
            <a:ext cx="2766300" cy="10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idx="2"/>
          </p:nvPr>
        </p:nvSpPr>
        <p:spPr>
          <a:xfrm>
            <a:off x="2944800" y="2744625"/>
            <a:ext cx="3254400" cy="6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0287" y="-1370574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5126">
            <a:off x="7410612" y="-1370573"/>
            <a:ext cx="2533650" cy="759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9300" y="1558300"/>
            <a:ext cx="7730100" cy="30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6" r:id="rId14"/>
    <p:sldLayoutId id="2147483667" r:id="rId15"/>
    <p:sldLayoutId id="2147483669" r:id="rId16"/>
    <p:sldLayoutId id="2147483670" r:id="rId17"/>
    <p:sldLayoutId id="2147483672" r:id="rId18"/>
    <p:sldLayoutId id="2147483673" r:id="rId19"/>
    <p:sldLayoutId id="2147483674" r:id="rId20"/>
    <p:sldLayoutId id="2147483675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4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8">
          <p15:clr>
            <a:srgbClr val="EA4335"/>
          </p15:clr>
        </p15:guide>
        <p15:guide id="8" pos="409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1.jpeg"/><Relationship Id="rId5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jpeg"/><Relationship Id="rId5" Type="http://schemas.openxmlformats.org/officeDocument/2006/relationships/image" Target="../media/image41.jp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blue square&#10;&#10;Description automatically generated">
            <a:extLst>
              <a:ext uri="{FF2B5EF4-FFF2-40B4-BE49-F238E27FC236}">
                <a16:creationId xmlns:a16="http://schemas.microsoft.com/office/drawing/2014/main" id="{37E07486-0607-25C6-4A3E-AC5E8EC2F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361" b="80637" l="35239" r="77352">
                        <a14:foregroundMark x1="43560" y1="41645" x2="42475" y2="41379"/>
                        <a14:foregroundMark x1="37627" y1="33687" x2="51520" y2="34350"/>
                        <a14:foregroundMark x1="51520" y1="34350" x2="71491" y2="32626"/>
                        <a14:foregroundMark x1="71491" y1="32626" x2="75904" y2="34085"/>
                        <a14:foregroundMark x1="75904" y1="34085" x2="76990" y2="78117"/>
                        <a14:foregroundMark x1="76990" y1="78117" x2="70622" y2="83820"/>
                        <a14:foregroundMark x1="70622" y1="83820" x2="40666" y2="83289"/>
                        <a14:foregroundMark x1="40666" y1="83289" x2="36614" y2="76525"/>
                        <a14:foregroundMark x1="36614" y1="76525" x2="35311" y2="56101"/>
                        <a14:foregroundMark x1="35311" y1="56101" x2="37916" y2="32361"/>
                        <a14:foregroundMark x1="38712" y1="34218" x2="49421" y2="34615"/>
                        <a14:foregroundMark x1="49421" y1="34615" x2="65485" y2="33289"/>
                        <a14:foregroundMark x1="65485" y1="33289" x2="75687" y2="35942"/>
                        <a14:foregroundMark x1="75687" y1="35942" x2="76990" y2="81565"/>
                        <a14:foregroundMark x1="76990" y1="81565" x2="75109" y2="82891"/>
                        <a14:foregroundMark x1="75109" y1="82891" x2="42402" y2="83024"/>
                        <a14:foregroundMark x1="42402" y1="83024" x2="39363" y2="80769"/>
                        <a14:foregroundMark x1="39363" y1="80769" x2="39074" y2="78382"/>
                        <a14:foregroundMark x1="72648" y1="34615" x2="75326" y2="38064"/>
                        <a14:foregroundMark x1="75326" y1="38064" x2="77858" y2="57294"/>
                        <a14:foregroundMark x1="77858" y1="57294" x2="77207" y2="76127"/>
                        <a14:foregroundMark x1="77207" y1="76127" x2="74747" y2="82891"/>
                        <a14:foregroundMark x1="74747" y1="82891" x2="71201" y2="75464"/>
                        <a14:foregroundMark x1="71201" y1="75464" x2="70116" y2="51989"/>
                        <a14:foregroundMark x1="70116" y1="51989" x2="71925" y2="36605"/>
                        <a14:foregroundMark x1="71925" y1="36605" x2="72576" y2="34615"/>
                        <a14:foregroundMark x1="75832" y1="33687" x2="74096" y2="36605"/>
                        <a14:foregroundMark x1="74096" y1="36605" x2="74891" y2="61538"/>
                        <a14:foregroundMark x1="74891" y1="61538" x2="77352" y2="73873"/>
                        <a14:foregroundMark x1="77352" y1="73873" x2="71925" y2="69363"/>
                        <a14:foregroundMark x1="71925" y1="69363" x2="72865" y2="39523"/>
                        <a14:foregroundMark x1="72865" y1="39523" x2="74168" y2="33952"/>
                      </a14:backgroundRemoval>
                    </a14:imgEffect>
                  </a14:imgLayer>
                </a14:imgProps>
              </a:ext>
            </a:extLst>
          </a:blip>
          <a:srcRect l="38879" t="34026" r="23959" b="27508"/>
          <a:stretch/>
        </p:blipFill>
        <p:spPr>
          <a:xfrm>
            <a:off x="0" y="-20469"/>
            <a:ext cx="9144000" cy="5163970"/>
          </a:xfrm>
          <a:prstGeom prst="rect">
            <a:avLst/>
          </a:prstGeom>
        </p:spPr>
      </p:pic>
      <p:sp>
        <p:nvSpPr>
          <p:cNvPr id="212" name="Google Shape;212;p32"/>
          <p:cNvSpPr txBox="1">
            <a:spLocks noGrp="1"/>
          </p:cNvSpPr>
          <p:nvPr>
            <p:ph type="subTitle" idx="1"/>
          </p:nvPr>
        </p:nvSpPr>
        <p:spPr>
          <a:xfrm>
            <a:off x="724625" y="3403125"/>
            <a:ext cx="53511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where our presentation begins</a:t>
            </a:r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724625" y="1673538"/>
            <a:ext cx="4998300" cy="16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dorable" panose="03000600000000020000" pitchFamily="66" charset="0"/>
              </a:rPr>
              <a:t>Smoker Status Prediction</a:t>
            </a:r>
            <a:endParaRPr lang="en-US" dirty="0"/>
          </a:p>
        </p:txBody>
      </p:sp>
      <p:pic>
        <p:nvPicPr>
          <p:cNvPr id="2" name="Picture 1" descr="A person in a white coat with a device in his mouth&#10;&#10;Description automatically generated">
            <a:extLst>
              <a:ext uri="{FF2B5EF4-FFF2-40B4-BE49-F238E27FC236}">
                <a16:creationId xmlns:a16="http://schemas.microsoft.com/office/drawing/2014/main" id="{D8C1A286-3681-1331-D5D5-2D3172E8F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288" y="1107587"/>
            <a:ext cx="3398124" cy="33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663BE5-1F4B-FA82-093F-C2160E221418}"/>
              </a:ext>
            </a:extLst>
          </p:cNvPr>
          <p:cNvSpPr txBox="1"/>
          <p:nvPr/>
        </p:nvSpPr>
        <p:spPr>
          <a:xfrm>
            <a:off x="818444" y="4289981"/>
            <a:ext cx="1303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SIC 602   	</a:t>
            </a:r>
          </a:p>
          <a:p>
            <a:r>
              <a:rPr lang="en-US" sz="1600" dirty="0">
                <a:solidFill>
                  <a:srgbClr val="00B0F0"/>
                </a:solidFill>
              </a:rPr>
              <a:t>Team 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F1F22-E139-7F1C-A673-210B5545320E}"/>
              </a:ext>
            </a:extLst>
          </p:cNvPr>
          <p:cNvSpPr txBox="1"/>
          <p:nvPr/>
        </p:nvSpPr>
        <p:spPr>
          <a:xfrm>
            <a:off x="5101288" y="4626429"/>
            <a:ext cx="2720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Facilitator : Yasmeen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AF165A2B-2F81-BEAB-0CBA-89B95D737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38" name="Google Shape;338;p38"/>
          <p:cNvSpPr/>
          <p:nvPr/>
        </p:nvSpPr>
        <p:spPr>
          <a:xfrm>
            <a:off x="6933675" y="2360058"/>
            <a:ext cx="921900" cy="921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4108875" y="2360058"/>
            <a:ext cx="921900" cy="921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1284075" y="2360058"/>
            <a:ext cx="921900" cy="921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3419575" cy="10673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Univariate Analysis</a:t>
            </a:r>
            <a:r>
              <a:rPr lang="en-US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/>
            </a:r>
            <a:br>
              <a:rPr lang="en-US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cxnSp>
        <p:nvCxnSpPr>
          <p:cNvPr id="342" name="Google Shape;342;p38"/>
          <p:cNvCxnSpPr>
            <a:stCxn id="340" idx="6"/>
            <a:endCxn id="339" idx="2"/>
          </p:cNvCxnSpPr>
          <p:nvPr/>
        </p:nvCxnSpPr>
        <p:spPr>
          <a:xfrm>
            <a:off x="2205975" y="2821008"/>
            <a:ext cx="1902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8"/>
          <p:cNvCxnSpPr/>
          <p:nvPr/>
        </p:nvCxnSpPr>
        <p:spPr>
          <a:xfrm rot="10800000" flipH="1">
            <a:off x="5044875" y="2820108"/>
            <a:ext cx="1874700" cy="1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38"/>
          <p:cNvSpPr txBox="1"/>
          <p:nvPr/>
        </p:nvSpPr>
        <p:spPr>
          <a:xfrm>
            <a:off x="285825" y="3106163"/>
            <a:ext cx="2918399" cy="14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2">
                    <a:lumMod val="50000"/>
                  </a:schemeClr>
                </a:solidFill>
                <a:latin typeface="Comfortaa"/>
                <a:sym typeface="Comfortaa"/>
              </a:rPr>
              <a:t>The data is on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Comfortaa"/>
              </a:rPr>
              <a:t>38,983 person with 23 different feature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mfortaa"/>
              <a:sym typeface="Comfortaa"/>
            </a:endParaRPr>
          </a:p>
        </p:txBody>
      </p:sp>
      <p:sp>
        <p:nvSpPr>
          <p:cNvPr id="347" name="Google Shape;347;p38"/>
          <p:cNvSpPr txBox="1"/>
          <p:nvPr/>
        </p:nvSpPr>
        <p:spPr>
          <a:xfrm>
            <a:off x="5482812" y="3378069"/>
            <a:ext cx="3823625" cy="11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2000" b="1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There are no missing valuse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2000" b="1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There are no duplicate entries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2860037" y="1004917"/>
            <a:ext cx="3419574" cy="1401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The dataset contains numerical </a:t>
            </a:r>
            <a:r>
              <a:rPr lang="en" sz="2000" b="1" dirty="0" smtClean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and categorical features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0" name="Google Shape;350;p38"/>
          <p:cNvGrpSpPr/>
          <p:nvPr/>
        </p:nvGrpSpPr>
        <p:grpSpPr>
          <a:xfrm>
            <a:off x="4385331" y="2636500"/>
            <a:ext cx="368987" cy="369016"/>
            <a:chOff x="-63252250" y="1930850"/>
            <a:chExt cx="319000" cy="319025"/>
          </a:xfrm>
        </p:grpSpPr>
        <p:sp>
          <p:nvSpPr>
            <p:cNvPr id="351" name="Google Shape;351;p38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8"/>
          <p:cNvSpPr/>
          <p:nvPr/>
        </p:nvSpPr>
        <p:spPr>
          <a:xfrm>
            <a:off x="7208440" y="2637035"/>
            <a:ext cx="372371" cy="367946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1585126" y="2637873"/>
            <a:ext cx="319799" cy="36626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63BF53BC-039F-58C7-E5EF-52ACD7277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59" name="Google Shape;359;p39"/>
          <p:cNvSpPr txBox="1">
            <a:spLocks noGrp="1"/>
          </p:cNvSpPr>
          <p:nvPr>
            <p:ph type="title"/>
          </p:nvPr>
        </p:nvSpPr>
        <p:spPr>
          <a:xfrm>
            <a:off x="14513" y="147622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imp. Descriptive Statistics</a:t>
            </a:r>
            <a:endParaRPr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ubTitle" idx="6"/>
          </p:nvPr>
        </p:nvSpPr>
        <p:spPr>
          <a:xfrm>
            <a:off x="14513" y="615043"/>
            <a:ext cx="9129487" cy="4528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1. </a:t>
            </a:r>
            <a:r>
              <a:rPr lang="en-US" sz="1300" dirty="0">
                <a:solidFill>
                  <a:srgbClr val="00B0F0"/>
                </a:solidFill>
                <a:effectLst/>
                <a:latin typeface="Comfortaa" panose="020B0604020202020204" charset="0"/>
              </a:rPr>
              <a:t>Age Distribution: 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latin typeface="Comfortaa" panose="020B0604020202020204" charset="0"/>
              </a:rPr>
              <a:t>Most individuals are between 40-55 years old, with an average age of 44, spanning from 20 to 85.</a:t>
            </a:r>
          </a:p>
          <a:p>
            <a:pPr algn="l"/>
            <a:endParaRPr lang="en-US" sz="1300" b="0" dirty="0">
              <a:solidFill>
                <a:schemeClr val="bg1"/>
              </a:solidFill>
              <a:latin typeface="Comfortaa" panose="020B0604020202020204" charset="0"/>
            </a:endParaRPr>
          </a:p>
          <a:p>
            <a:pPr algn="l"/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2. </a:t>
            </a:r>
            <a:r>
              <a:rPr lang="en-US" sz="1300" dirty="0">
                <a:solidFill>
                  <a:srgbClr val="00B0F0"/>
                </a:solidFill>
                <a:latin typeface="Comfortaa" panose="020B0604020202020204" charset="0"/>
              </a:rPr>
              <a:t>Physical Attributes: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latin typeface="Comfortaa" panose="020B0604020202020204" charset="0"/>
              </a:rPr>
              <a:t> Average height is 165 cm, weight 67 kg, and waist circumference 83 cm..</a:t>
            </a:r>
          </a:p>
          <a:p>
            <a:pPr algn="l"/>
            <a:endParaRPr lang="en-US" sz="1300" b="0" dirty="0">
              <a:solidFill>
                <a:schemeClr val="bg1"/>
              </a:solidFill>
              <a:latin typeface="Comfortaa" panose="020B0604020202020204" charset="0"/>
            </a:endParaRPr>
          </a:p>
          <a:p>
            <a:pPr algn="l"/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3. </a:t>
            </a:r>
            <a:r>
              <a:rPr lang="en-US" sz="1300" b="1" dirty="0">
                <a:solidFill>
                  <a:srgbClr val="00B0F0"/>
                </a:solidFill>
                <a:effectLst/>
                <a:latin typeface="Comfortaa" panose="020B0604020202020204" charset="0"/>
              </a:rPr>
              <a:t>Health Metrics</a:t>
            </a:r>
            <a:r>
              <a:rPr lang="en-US" sz="1300" b="0" dirty="0">
                <a:solidFill>
                  <a:srgbClr val="D4D4D4"/>
                </a:solidFill>
                <a:effectLst/>
                <a:latin typeface="Comfortaa" panose="020B0604020202020204" charset="0"/>
              </a:rPr>
              <a:t>:</a:t>
            </a:r>
          </a:p>
          <a:p>
            <a:pPr algn="l"/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   </a:t>
            </a:r>
            <a:r>
              <a:rPr lang="en-US" sz="1300" b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-</a:t>
            </a:r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 </a:t>
            </a:r>
            <a:r>
              <a:rPr lang="en-US" sz="1300" b="1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Blood Pressure</a:t>
            </a:r>
            <a:r>
              <a:rPr lang="en-US" sz="1300" b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: 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latin typeface="Comfortaa" panose="020B0604020202020204" charset="0"/>
              </a:rPr>
              <a:t>Average systolic is 122 mmHg, and diastolic 76 mmHg.</a:t>
            </a:r>
          </a:p>
          <a:p>
            <a:pPr algn="l"/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   </a:t>
            </a:r>
            <a:r>
              <a:rPr lang="en-US" sz="1300" b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- </a:t>
            </a:r>
            <a:r>
              <a:rPr lang="en-US" sz="1300" b="1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Cholesterol</a:t>
            </a:r>
            <a:r>
              <a:rPr lang="en-US" sz="1300" b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: 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latin typeface="Comfortaa" panose="020B0604020202020204" charset="0"/>
              </a:rPr>
              <a:t>Mean cholesterol is 195, near the upper end of the normal range.</a:t>
            </a:r>
          </a:p>
          <a:p>
            <a:pPr algn="l"/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   </a:t>
            </a:r>
            <a:r>
              <a:rPr lang="en-US" sz="1300" b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- </a:t>
            </a:r>
            <a:r>
              <a:rPr lang="en-US" sz="1300" b="1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Triglycerides</a:t>
            </a:r>
            <a:r>
              <a:rPr lang="en-US" sz="1300" b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 and </a:t>
            </a:r>
            <a:r>
              <a:rPr lang="en-US" sz="1300" b="1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LDL</a:t>
            </a:r>
            <a:r>
              <a:rPr lang="en-US" sz="1300" b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 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latin typeface="Comfortaa" panose="020B0604020202020204" charset="0"/>
              </a:rPr>
              <a:t>show variability, indicating possible risk cases.</a:t>
            </a:r>
          </a:p>
          <a:p>
            <a:pPr algn="l"/>
            <a:endParaRPr lang="en-US" sz="1300" b="0" dirty="0">
              <a:solidFill>
                <a:srgbClr val="D4D4D4"/>
              </a:solidFill>
              <a:latin typeface="Comfortaa" panose="020B0604020202020204" charset="0"/>
            </a:endParaRPr>
          </a:p>
          <a:p>
            <a:pPr algn="l"/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4. </a:t>
            </a:r>
            <a:r>
              <a:rPr lang="en-US" sz="1300" b="1" dirty="0">
                <a:solidFill>
                  <a:srgbClr val="00B0F0"/>
                </a:solidFill>
                <a:effectLst/>
                <a:latin typeface="Comfortaa" panose="020B0604020202020204" charset="0"/>
              </a:rPr>
              <a:t>Smoking: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effectLst/>
                <a:latin typeface="Comfortaa" panose="020B0604020202020204" charset="0"/>
              </a:rPr>
              <a:t> 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latin typeface="Comfortaa" panose="020B0604020202020204" charset="0"/>
              </a:rPr>
              <a:t>44% of individuals are smokers, indicating a significant smoking population.</a:t>
            </a:r>
          </a:p>
          <a:p>
            <a:pPr algn="l"/>
            <a:endParaRPr lang="en-US" sz="1300" b="0" dirty="0">
              <a:solidFill>
                <a:schemeClr val="tx2">
                  <a:lumMod val="50000"/>
                </a:schemeClr>
              </a:solidFill>
              <a:latin typeface="Comfortaa" panose="020B0604020202020204" charset="0"/>
            </a:endParaRPr>
          </a:p>
          <a:p>
            <a:pPr algn="l"/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5. </a:t>
            </a:r>
            <a:r>
              <a:rPr lang="en-US" sz="1300" b="1" dirty="0">
                <a:solidFill>
                  <a:srgbClr val="00B0F0"/>
                </a:solidFill>
                <a:effectLst/>
                <a:latin typeface="Comfortaa" panose="020B0604020202020204" charset="0"/>
              </a:rPr>
              <a:t>Hearing and Eyesight: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effectLst/>
                <a:latin typeface="Comfortaa" panose="020B0604020202020204" charset="0"/>
              </a:rPr>
              <a:t> 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latin typeface="Comfortaa" panose="020B0604020202020204" charset="0"/>
              </a:rPr>
              <a:t>Normal hearing overall, but eyesight varies with some extreme cases.</a:t>
            </a:r>
          </a:p>
          <a:p>
            <a:pPr algn="l"/>
            <a:endParaRPr lang="en-US" sz="1300" b="0" dirty="0">
              <a:solidFill>
                <a:schemeClr val="tx2">
                  <a:lumMod val="50000"/>
                </a:schemeClr>
              </a:solidFill>
              <a:latin typeface="Comfortaa" panose="020B0604020202020204" charset="0"/>
            </a:endParaRPr>
          </a:p>
          <a:p>
            <a:pPr algn="l"/>
            <a:r>
              <a:rPr lang="en-US" sz="1300" b="0" dirty="0">
                <a:solidFill>
                  <a:srgbClr val="82C6FF"/>
                </a:solidFill>
                <a:effectLst/>
                <a:latin typeface="Comfortaa" panose="020B0604020202020204" charset="0"/>
              </a:rPr>
              <a:t>6. </a:t>
            </a:r>
            <a:r>
              <a:rPr lang="en-US" sz="1300" b="1" dirty="0">
                <a:solidFill>
                  <a:srgbClr val="00B0F0"/>
                </a:solidFill>
                <a:effectLst/>
                <a:latin typeface="Comfortaa" panose="020B0604020202020204" charset="0"/>
              </a:rPr>
              <a:t>Biomarkers: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effectLst/>
                <a:latin typeface="Comfortaa" panose="020B0604020202020204" charset="0"/>
              </a:rPr>
              <a:t> </a:t>
            </a:r>
            <a:r>
              <a:rPr lang="en-US" sz="1300" b="0" dirty="0">
                <a:solidFill>
                  <a:schemeClr val="tx2">
                    <a:lumMod val="50000"/>
                  </a:schemeClr>
                </a:solidFill>
                <a:latin typeface="Comfortaa" panose="020B0604020202020204" charset="0"/>
              </a:rPr>
              <a:t>Liver enzymes (AST, ALT, GTP) show variability, suggesting potential liver function issues in some individuals.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Comforta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4AF4ED37-CD6E-5287-9B86-25DE5650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9" name="Google Shape;389;p40"/>
          <p:cNvSpPr txBox="1">
            <a:spLocks noGrp="1"/>
          </p:cNvSpPr>
          <p:nvPr>
            <p:ph type="subTitle" idx="4"/>
          </p:nvPr>
        </p:nvSpPr>
        <p:spPr>
          <a:xfrm>
            <a:off x="248154" y="3533421"/>
            <a:ext cx="9031513" cy="13331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The distribution of the smoking column shows that 63.3% of the individuals are non-smokers (0s), while 36.7% are smokers (1s). This indicates a class imbalance in the target variable, with more non-smokers than smokers.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Comfortaa" panose="020B0604020202020204" charset="0"/>
            </a:endParaRPr>
          </a:p>
        </p:txBody>
      </p:sp>
      <p:sp>
        <p:nvSpPr>
          <p:cNvPr id="2" name="Google Shape;341;p38">
            <a:extLst>
              <a:ext uri="{FF2B5EF4-FFF2-40B4-BE49-F238E27FC236}">
                <a16:creationId xmlns:a16="http://schemas.microsoft.com/office/drawing/2014/main" id="{4C9D3E8D-35D7-8380-8900-08B1B446B44B}"/>
              </a:ext>
            </a:extLst>
          </p:cNvPr>
          <p:cNvSpPr txBox="1">
            <a:spLocks/>
          </p:cNvSpPr>
          <p:nvPr/>
        </p:nvSpPr>
        <p:spPr>
          <a:xfrm>
            <a:off x="0" y="-67733"/>
            <a:ext cx="3419575" cy="10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Univariate Analysis</a:t>
            </a:r>
            <a: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  <a:t/>
            </a:r>
            <a:b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</a:br>
            <a:endParaRPr lang="en-US" dirty="0"/>
          </a:p>
        </p:txBody>
      </p:sp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452F75BF-CA11-91CE-F778-31795ED0E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08" y="564445"/>
            <a:ext cx="7533383" cy="3229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22442CDE-2BAA-C9C2-C945-1AF9F8FB5A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FCF114C-DE71-15A8-E773-FDABE7AB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67" y="690728"/>
            <a:ext cx="7910663" cy="33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41;p38">
            <a:extLst>
              <a:ext uri="{FF2B5EF4-FFF2-40B4-BE49-F238E27FC236}">
                <a16:creationId xmlns:a16="http://schemas.microsoft.com/office/drawing/2014/main" id="{C66D6ED8-4B52-74D2-2833-29CFE600E0E3}"/>
              </a:ext>
            </a:extLst>
          </p:cNvPr>
          <p:cNvSpPr txBox="1">
            <a:spLocks/>
          </p:cNvSpPr>
          <p:nvPr/>
        </p:nvSpPr>
        <p:spPr>
          <a:xfrm>
            <a:off x="0" y="-87086"/>
            <a:ext cx="3419575" cy="10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Bivariate Analysis</a:t>
            </a:r>
            <a: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  <a:t/>
            </a:r>
            <a:b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09292-0A99-C67B-0010-8EF6F2C404D8}"/>
              </a:ext>
            </a:extLst>
          </p:cNvPr>
          <p:cNvSpPr txBox="1"/>
          <p:nvPr/>
        </p:nvSpPr>
        <p:spPr>
          <a:xfrm>
            <a:off x="266698" y="4009306"/>
            <a:ext cx="8610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sym typeface="Comfortaa"/>
              </a:rPr>
              <a:t>Smoking is more prevalent among younger age groups, while non-smoking becomes more common in middle-aged and older individuals, with the gap widening as age increases.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8E34B128-6A83-F26C-CECB-F39BB381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40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459" name="Google Shape;459;p42"/>
          <p:cNvSpPr txBox="1">
            <a:spLocks noGrp="1"/>
          </p:cNvSpPr>
          <p:nvPr>
            <p:ph type="title"/>
          </p:nvPr>
        </p:nvSpPr>
        <p:spPr>
          <a:xfrm>
            <a:off x="353474" y="3901463"/>
            <a:ext cx="8437049" cy="802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The relaxation distributions between smokers and non-smokers were very similar. This was surprising to me.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omfortaa" panose="020B060402020202020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DB495F-27E1-8A29-815F-4C010B03C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572165"/>
            <a:ext cx="8099777" cy="344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341;p38">
            <a:extLst>
              <a:ext uri="{FF2B5EF4-FFF2-40B4-BE49-F238E27FC236}">
                <a16:creationId xmlns:a16="http://schemas.microsoft.com/office/drawing/2014/main" id="{470AC0D8-B75A-E19D-E1E4-94B632DD90CF}"/>
              </a:ext>
            </a:extLst>
          </p:cNvPr>
          <p:cNvSpPr txBox="1">
            <a:spLocks/>
          </p:cNvSpPr>
          <p:nvPr/>
        </p:nvSpPr>
        <p:spPr>
          <a:xfrm>
            <a:off x="1" y="-98900"/>
            <a:ext cx="3419575" cy="10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2400" dirty="0"/>
              <a:t>Bivariate Analysis</a:t>
            </a:r>
            <a:r>
              <a:rPr lang="en-US" sz="2400" b="0" dirty="0">
                <a:solidFill>
                  <a:srgbClr val="D5D5D5"/>
                </a:solidFill>
                <a:latin typeface="Roboto" panose="02000000000000000000" pitchFamily="2" charset="0"/>
              </a:rPr>
              <a:t/>
            </a:r>
            <a:br>
              <a:rPr lang="en-US" sz="2400" b="0" dirty="0">
                <a:solidFill>
                  <a:srgbClr val="D5D5D5"/>
                </a:solidFill>
                <a:latin typeface="Roboto" panose="02000000000000000000" pitchFamily="2" charset="0"/>
              </a:rPr>
            </a:b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E4653143-DE88-DFBB-4FF5-A01CF33884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86" name="Google Shape;486;p44"/>
          <p:cNvSpPr txBox="1">
            <a:spLocks noGrp="1"/>
          </p:cNvSpPr>
          <p:nvPr>
            <p:ph type="title"/>
          </p:nvPr>
        </p:nvSpPr>
        <p:spPr>
          <a:xfrm>
            <a:off x="501700" y="3983572"/>
            <a:ext cx="8520979" cy="646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Smokers tend to have slightly higher triglyceride levels compared to non-smokers, with more outliers among smokers.</a:t>
            </a:r>
            <a:endParaRPr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Google Shape;341;p38">
            <a:extLst>
              <a:ext uri="{FF2B5EF4-FFF2-40B4-BE49-F238E27FC236}">
                <a16:creationId xmlns:a16="http://schemas.microsoft.com/office/drawing/2014/main" id="{9F64BAD8-6218-BF24-C502-B17E5F721B38}"/>
              </a:ext>
            </a:extLst>
          </p:cNvPr>
          <p:cNvSpPr txBox="1">
            <a:spLocks/>
          </p:cNvSpPr>
          <p:nvPr/>
        </p:nvSpPr>
        <p:spPr>
          <a:xfrm>
            <a:off x="0" y="-98144"/>
            <a:ext cx="3419575" cy="10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Bivariate Analysis</a:t>
            </a:r>
            <a: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  <a:t/>
            </a:r>
            <a:b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17FBBD-3DFC-3BA9-5DEF-19C8E24E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00" y="553496"/>
            <a:ext cx="8140600" cy="343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E1DEB0E3-BA63-EAFF-EED9-778504716A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3" name="Google Shape;503;p45"/>
          <p:cNvSpPr txBox="1">
            <a:spLocks noGrp="1"/>
          </p:cNvSpPr>
          <p:nvPr>
            <p:ph type="title"/>
          </p:nvPr>
        </p:nvSpPr>
        <p:spPr>
          <a:xfrm>
            <a:off x="528374" y="3929743"/>
            <a:ext cx="8774508" cy="75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From the above charts, we see that non-smokers, on average, have higher HDL than smokers.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omfortaa" panose="020B060402020202020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6EBD7D-16F7-03F5-32D2-56B0ABF2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7" y="546929"/>
            <a:ext cx="8297865" cy="35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41;p38">
            <a:extLst>
              <a:ext uri="{FF2B5EF4-FFF2-40B4-BE49-F238E27FC236}">
                <a16:creationId xmlns:a16="http://schemas.microsoft.com/office/drawing/2014/main" id="{D3C53AD3-917B-3DD9-8F07-F51C5DDAB6D2}"/>
              </a:ext>
            </a:extLst>
          </p:cNvPr>
          <p:cNvSpPr txBox="1">
            <a:spLocks/>
          </p:cNvSpPr>
          <p:nvPr/>
        </p:nvSpPr>
        <p:spPr>
          <a:xfrm>
            <a:off x="0" y="-62927"/>
            <a:ext cx="3419575" cy="10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Bivariate Analysis</a:t>
            </a:r>
            <a: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  <a:t/>
            </a:r>
            <a:b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E582AF6F-FE44-FC16-41B9-D84AA8A4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40"/>
          <a:stretch/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-76202" y="3924162"/>
            <a:ext cx="9525000" cy="8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The average hemoglobin levels are notably higher in smokers compared to non-smokers. This observation could be indicative of a physiological response to smoking</a:t>
            </a:r>
            <a:endParaRPr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31E89-F861-DC78-1298-3CB730E4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4" y="555524"/>
            <a:ext cx="8083188" cy="343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41;p38">
            <a:extLst>
              <a:ext uri="{FF2B5EF4-FFF2-40B4-BE49-F238E27FC236}">
                <a16:creationId xmlns:a16="http://schemas.microsoft.com/office/drawing/2014/main" id="{F62408E0-D87F-50BF-6DE3-CA3D28A4AE7B}"/>
              </a:ext>
            </a:extLst>
          </p:cNvPr>
          <p:cNvSpPr txBox="1">
            <a:spLocks/>
          </p:cNvSpPr>
          <p:nvPr/>
        </p:nvSpPr>
        <p:spPr>
          <a:xfrm>
            <a:off x="0" y="-41916"/>
            <a:ext cx="3419575" cy="10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Bivariate Analysis</a:t>
            </a:r>
            <a: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  <a:t/>
            </a:r>
            <a:b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30C2A3B5-C05B-DF0B-890B-8ADEA5C9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40"/>
          <a:stretch/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17AA7A-74DB-018F-BF3F-F7824D6A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1829"/>
            <a:ext cx="3505199" cy="2150184"/>
          </a:xfrm>
        </p:spPr>
        <p:txBody>
          <a:bodyPr/>
          <a:lstStyle/>
          <a:p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From the above pair-plots :</a:t>
            </a:r>
            <a:b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</a:b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Taller people (heavier as well) tend to smoke. </a:t>
            </a:r>
            <a:r>
              <a:rPr lang="en-US" sz="1600" b="0" dirty="0">
                <a:solidFill>
                  <a:schemeClr val="accent2">
                    <a:lumMod val="75000"/>
                  </a:schemeClr>
                </a:solidFill>
                <a:latin typeface="Comfortaa" panose="020B0604020202020204" charset="0"/>
              </a:rPr>
              <a:t/>
            </a:r>
            <a:br>
              <a:rPr lang="en-US" sz="1600" b="0" dirty="0">
                <a:solidFill>
                  <a:schemeClr val="accent2">
                    <a:lumMod val="75000"/>
                  </a:schemeClr>
                </a:solidFill>
                <a:latin typeface="Comfortaa" panose="020B0604020202020204" charset="0"/>
              </a:rPr>
            </a:br>
            <a:r>
              <a:rPr lang="en-US" sz="1600" b="0" dirty="0">
                <a:solidFill>
                  <a:schemeClr val="accent2">
                    <a:lumMod val="75000"/>
                  </a:schemeClr>
                </a:solidFill>
                <a:latin typeface="Comfortaa" panose="020B0604020202020204" charset="0"/>
              </a:rPr>
              <a:t/>
            </a:r>
            <a:br>
              <a:rPr lang="en-US" sz="1600" b="0" dirty="0">
                <a:solidFill>
                  <a:schemeClr val="accent2">
                    <a:lumMod val="75000"/>
                  </a:schemeClr>
                </a:solidFill>
                <a:latin typeface="Comfortaa" panose="020B0604020202020204" charset="0"/>
              </a:rPr>
            </a:b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  <a:t>The relationship between weight(kg) and waist(cm) is more or less linear</a:t>
            </a:r>
            <a:b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fortaa" panose="020B0604020202020204" charset="0"/>
              </a:rPr>
            </a:br>
            <a:endParaRPr lang="en-US" sz="1600" dirty="0">
              <a:solidFill>
                <a:schemeClr val="accent2">
                  <a:lumMod val="75000"/>
                </a:schemeClr>
              </a:solidFill>
              <a:latin typeface="Comfortaa" panose="020B0604020202020204" charset="0"/>
            </a:endParaRPr>
          </a:p>
        </p:txBody>
      </p:sp>
      <p:sp>
        <p:nvSpPr>
          <p:cNvPr id="20" name="Google Shape;341;p38">
            <a:extLst>
              <a:ext uri="{FF2B5EF4-FFF2-40B4-BE49-F238E27FC236}">
                <a16:creationId xmlns:a16="http://schemas.microsoft.com/office/drawing/2014/main" id="{1D230BFD-00C6-8914-10CF-63DE9E146966}"/>
              </a:ext>
            </a:extLst>
          </p:cNvPr>
          <p:cNvSpPr txBox="1">
            <a:spLocks/>
          </p:cNvSpPr>
          <p:nvPr/>
        </p:nvSpPr>
        <p:spPr>
          <a:xfrm>
            <a:off x="0" y="-76200"/>
            <a:ext cx="3860800" cy="10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Multivariate Analysis</a:t>
            </a:r>
            <a: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  <a:t/>
            </a:r>
            <a:b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</a:b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63145F-4281-5329-72F3-775EE52F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459" y="578708"/>
            <a:ext cx="5769308" cy="39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DCD60A1-D6DF-F27D-9C92-B399E5539A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39" t="38130" r="18195" b="1117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17" name="Google Shape;717;p56"/>
          <p:cNvSpPr txBox="1">
            <a:spLocks noGrp="1"/>
          </p:cNvSpPr>
          <p:nvPr>
            <p:ph type="subTitle" idx="1"/>
          </p:nvPr>
        </p:nvSpPr>
        <p:spPr>
          <a:xfrm>
            <a:off x="741974" y="3564122"/>
            <a:ext cx="3163275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&amp; solving data problems</a:t>
            </a:r>
            <a:endParaRPr sz="2000" dirty="0"/>
          </a:p>
        </p:txBody>
      </p:sp>
      <p:sp>
        <p:nvSpPr>
          <p:cNvPr id="718" name="Google Shape;718;p56"/>
          <p:cNvSpPr txBox="1">
            <a:spLocks noGrp="1"/>
          </p:cNvSpPr>
          <p:nvPr>
            <p:ph type="title"/>
          </p:nvPr>
        </p:nvSpPr>
        <p:spPr>
          <a:xfrm>
            <a:off x="741974" y="1839803"/>
            <a:ext cx="4839675" cy="16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</a:p>
        </p:txBody>
      </p:sp>
      <p:sp>
        <p:nvSpPr>
          <p:cNvPr id="719" name="Google Shape;719;p56"/>
          <p:cNvSpPr txBox="1">
            <a:spLocks noGrp="1"/>
          </p:cNvSpPr>
          <p:nvPr>
            <p:ph type="title" idx="2"/>
          </p:nvPr>
        </p:nvSpPr>
        <p:spPr>
          <a:xfrm>
            <a:off x="741975" y="928375"/>
            <a:ext cx="14106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6C7C5B-B5DA-279D-EA50-61856F9028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39" t="38130" r="18195" b="1117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1"/>
          </p:nvPr>
        </p:nvSpPr>
        <p:spPr>
          <a:xfrm>
            <a:off x="1314992" y="1634375"/>
            <a:ext cx="254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project </a:t>
            </a:r>
            <a:endParaRPr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758483" y="1235677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3"/>
          </p:nvPr>
        </p:nvSpPr>
        <p:spPr>
          <a:xfrm>
            <a:off x="1314992" y="1355825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5"/>
          </p:nvPr>
        </p:nvSpPr>
        <p:spPr>
          <a:xfrm>
            <a:off x="4792417" y="2359297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6"/>
          </p:nvPr>
        </p:nvSpPr>
        <p:spPr>
          <a:xfrm>
            <a:off x="5341117" y="2474497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7"/>
          </p:nvPr>
        </p:nvSpPr>
        <p:spPr>
          <a:xfrm>
            <a:off x="1314992" y="4029475"/>
            <a:ext cx="254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</a:t>
            </a:r>
            <a:r>
              <a:rPr lang="en-US" dirty="0"/>
              <a:t>know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</a:t>
            </a:r>
            <a:endParaRPr dirty="0"/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 idx="8"/>
          </p:nvPr>
        </p:nvSpPr>
        <p:spPr>
          <a:xfrm>
            <a:off x="758483" y="2640052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4" name="Google Shape;234;p34"/>
          <p:cNvSpPr txBox="1">
            <a:spLocks noGrp="1"/>
          </p:cNvSpPr>
          <p:nvPr>
            <p:ph type="subTitle" idx="9"/>
          </p:nvPr>
        </p:nvSpPr>
        <p:spPr>
          <a:xfrm>
            <a:off x="1314992" y="3780025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Description </a:t>
            </a:r>
            <a:endParaRPr dirty="0"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14"/>
          </p:nvPr>
        </p:nvSpPr>
        <p:spPr>
          <a:xfrm>
            <a:off x="4792417" y="3216367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7" name="Google Shape;237;p34"/>
          <p:cNvSpPr txBox="1">
            <a:spLocks noGrp="1"/>
          </p:cNvSpPr>
          <p:nvPr>
            <p:ph type="subTitle" idx="15"/>
          </p:nvPr>
        </p:nvSpPr>
        <p:spPr>
          <a:xfrm>
            <a:off x="5341117" y="3335602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16"/>
          </p:nvPr>
        </p:nvSpPr>
        <p:spPr>
          <a:xfrm>
            <a:off x="5375000" y="1580796"/>
            <a:ext cx="254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you could explore the dataset</a:t>
            </a:r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 idx="17"/>
          </p:nvPr>
        </p:nvSpPr>
        <p:spPr>
          <a:xfrm>
            <a:off x="4792417" y="1235677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8"/>
          </p:nvPr>
        </p:nvSpPr>
        <p:spPr>
          <a:xfrm>
            <a:off x="5375000" y="1348319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242" name="Google Shape;242;p34"/>
          <p:cNvSpPr txBox="1">
            <a:spLocks noGrp="1"/>
          </p:cNvSpPr>
          <p:nvPr>
            <p:ph type="title" idx="20"/>
          </p:nvPr>
        </p:nvSpPr>
        <p:spPr>
          <a:xfrm>
            <a:off x="4792417" y="4082725"/>
            <a:ext cx="5487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subTitle" idx="21"/>
          </p:nvPr>
        </p:nvSpPr>
        <p:spPr>
          <a:xfrm>
            <a:off x="5341117" y="4144675"/>
            <a:ext cx="30444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</a:t>
            </a:r>
            <a:r>
              <a:rPr lang="en" dirty="0" smtClean="0"/>
              <a:t>insights</a:t>
            </a:r>
            <a:endParaRPr dirty="0"/>
          </a:p>
        </p:txBody>
      </p:sp>
      <p:sp>
        <p:nvSpPr>
          <p:cNvPr id="6" name="Google Shape;236;p34">
            <a:extLst>
              <a:ext uri="{FF2B5EF4-FFF2-40B4-BE49-F238E27FC236}">
                <a16:creationId xmlns:a16="http://schemas.microsoft.com/office/drawing/2014/main" id="{02CFEF4C-E835-64E8-3134-9627FE862B97}"/>
              </a:ext>
            </a:extLst>
          </p:cNvPr>
          <p:cNvSpPr txBox="1">
            <a:spLocks/>
          </p:cNvSpPr>
          <p:nvPr/>
        </p:nvSpPr>
        <p:spPr>
          <a:xfrm>
            <a:off x="766292" y="3664855"/>
            <a:ext cx="5487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mfortaa"/>
              <a:buNone/>
              <a:defRPr sz="2300" b="1" i="0" u="none" strike="noStrike" cap="none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Comfortaa"/>
              <a:buNone/>
              <a:defRPr sz="12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Comfortaa"/>
              <a:buNone/>
              <a:defRPr sz="12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Comfortaa"/>
              <a:buNone/>
              <a:defRPr sz="12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Comfortaa"/>
              <a:buNone/>
              <a:defRPr sz="12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Comfortaa"/>
              <a:buNone/>
              <a:defRPr sz="12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Comfortaa"/>
              <a:buNone/>
              <a:defRPr sz="12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Comfortaa"/>
              <a:buNone/>
              <a:defRPr sz="12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Comfortaa"/>
              <a:buNone/>
              <a:defRPr sz="12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9" name="Google Shape;234;p34">
            <a:extLst>
              <a:ext uri="{FF2B5EF4-FFF2-40B4-BE49-F238E27FC236}">
                <a16:creationId xmlns:a16="http://schemas.microsoft.com/office/drawing/2014/main" id="{49365B9B-FBDD-5132-ABEB-050381130D26}"/>
              </a:ext>
            </a:extLst>
          </p:cNvPr>
          <p:cNvSpPr txBox="1">
            <a:spLocks/>
          </p:cNvSpPr>
          <p:nvPr/>
        </p:nvSpPr>
        <p:spPr>
          <a:xfrm>
            <a:off x="1314992" y="2755252"/>
            <a:ext cx="3044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21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US" dirty="0"/>
              <a:t>Project Target </a:t>
            </a:r>
          </a:p>
        </p:txBody>
      </p:sp>
      <p:sp>
        <p:nvSpPr>
          <p:cNvPr id="10" name="Google Shape;238;p34">
            <a:extLst>
              <a:ext uri="{FF2B5EF4-FFF2-40B4-BE49-F238E27FC236}">
                <a16:creationId xmlns:a16="http://schemas.microsoft.com/office/drawing/2014/main" id="{7EC2CA3E-BB47-EDDE-3E83-D4FDAA25F1BA}"/>
              </a:ext>
            </a:extLst>
          </p:cNvPr>
          <p:cNvSpPr txBox="1">
            <a:spLocks/>
          </p:cNvSpPr>
          <p:nvPr/>
        </p:nvSpPr>
        <p:spPr>
          <a:xfrm>
            <a:off x="5375000" y="2726769"/>
            <a:ext cx="2547000" cy="4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US" sz="1600" dirty="0"/>
              <a:t>&amp; solving data problems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A7237AC9-EEB0-CB5A-9D06-9054030F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5F16072-686E-B6FA-DB6B-98A4B82CA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87" y="1420344"/>
            <a:ext cx="6987822" cy="3007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85DC4-FEE2-3EF2-B1A2-3140A11C1FA8}"/>
              </a:ext>
            </a:extLst>
          </p:cNvPr>
          <p:cNvSpPr txBox="1"/>
          <p:nvPr/>
        </p:nvSpPr>
        <p:spPr>
          <a:xfrm>
            <a:off x="793044" y="792911"/>
            <a:ext cx="9036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from the domain knowledge we get this equations</a:t>
            </a:r>
          </a:p>
        </p:txBody>
      </p:sp>
      <p:sp>
        <p:nvSpPr>
          <p:cNvPr id="7" name="Google Shape;341;p38">
            <a:extLst>
              <a:ext uri="{FF2B5EF4-FFF2-40B4-BE49-F238E27FC236}">
                <a16:creationId xmlns:a16="http://schemas.microsoft.com/office/drawing/2014/main" id="{2938742A-1A34-46F0-4D33-9C8AF4CDC767}"/>
              </a:ext>
            </a:extLst>
          </p:cNvPr>
          <p:cNvSpPr txBox="1">
            <a:spLocks/>
          </p:cNvSpPr>
          <p:nvPr/>
        </p:nvSpPr>
        <p:spPr>
          <a:xfrm>
            <a:off x="81844" y="170588"/>
            <a:ext cx="3770489" cy="53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Feature Engineering </a:t>
            </a:r>
            <a: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  <a:t/>
            </a:r>
            <a:br>
              <a:rPr lang="en-US" b="0" dirty="0">
                <a:solidFill>
                  <a:srgbClr val="D5D5D5"/>
                </a:solidFill>
                <a:latin typeface="Roboto" panose="02000000000000000000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6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103D8C41-400A-749F-2501-E2D7102876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DCA69-725D-083D-5221-E4EFCFAF2BBF}"/>
              </a:ext>
            </a:extLst>
          </p:cNvPr>
          <p:cNvSpPr txBox="1"/>
          <p:nvPr/>
        </p:nvSpPr>
        <p:spPr>
          <a:xfrm>
            <a:off x="169333" y="748745"/>
            <a:ext cx="924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from correlation and feature importance using random forest we decided to drop this features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DA45E-B7D4-9415-10D9-EFFD8F79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3805"/>
            <a:ext cx="9144000" cy="98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503E5-E757-B11D-1CE4-0784D6E99685}"/>
              </a:ext>
            </a:extLst>
          </p:cNvPr>
          <p:cNvSpPr txBox="1"/>
          <p:nvPr/>
        </p:nvSpPr>
        <p:spPr>
          <a:xfrm>
            <a:off x="304799" y="2560235"/>
            <a:ext cx="853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we split the data using 0.2 for test and stratify to get the same portions of the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mfortaa"/>
              </a:rPr>
              <a:t>lables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 because we notices that the data is imbalanced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70214ECD-7BDA-3494-76FD-AD9F8C87C7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A6706-2E57-1E53-FF15-A57BBA1A7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69197"/>
            <a:ext cx="9144000" cy="98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140895FE-7C5F-1529-BFB2-46F7B261F0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EAA66-C0AE-3C96-C45D-D3DE9E4E37EE}"/>
              </a:ext>
            </a:extLst>
          </p:cNvPr>
          <p:cNvSpPr txBox="1"/>
          <p:nvPr/>
        </p:nvSpPr>
        <p:spPr>
          <a:xfrm>
            <a:off x="414867" y="943804"/>
            <a:ext cx="6225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we checked the anomaly and drop it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C4A093B-6B8C-A1D9-6A79-837D104FA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778" y="1489862"/>
            <a:ext cx="2850444" cy="2116239"/>
          </a:xfrm>
          <a:prstGeom prst="rect">
            <a:avLst/>
          </a:prstGeom>
        </p:spPr>
      </p:pic>
      <p:sp>
        <p:nvSpPr>
          <p:cNvPr id="10" name="Google Shape;341;p38">
            <a:extLst>
              <a:ext uri="{FF2B5EF4-FFF2-40B4-BE49-F238E27FC236}">
                <a16:creationId xmlns:a16="http://schemas.microsoft.com/office/drawing/2014/main" id="{A5C526E3-0AB3-0BA5-4A24-324A15E10C4E}"/>
              </a:ext>
            </a:extLst>
          </p:cNvPr>
          <p:cNvSpPr txBox="1">
            <a:spLocks/>
          </p:cNvSpPr>
          <p:nvPr/>
        </p:nvSpPr>
        <p:spPr>
          <a:xfrm>
            <a:off x="203198" y="205074"/>
            <a:ext cx="3770489" cy="53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Anomaly Detection:  </a:t>
            </a:r>
            <a:br>
              <a:rPr lang="en-US" dirty="0"/>
            </a:br>
            <a:endParaRPr lang="en-US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661D92B-C978-867C-7999-A5BB7072F4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39" t="38130" r="18195" b="1117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18" name="Google Shape;718;p56"/>
          <p:cNvSpPr txBox="1">
            <a:spLocks noGrp="1"/>
          </p:cNvSpPr>
          <p:nvPr>
            <p:ph type="title"/>
          </p:nvPr>
        </p:nvSpPr>
        <p:spPr>
          <a:xfrm>
            <a:off x="741974" y="2020778"/>
            <a:ext cx="4839675" cy="1065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</a:t>
            </a:r>
          </a:p>
        </p:txBody>
      </p:sp>
      <p:sp>
        <p:nvSpPr>
          <p:cNvPr id="719" name="Google Shape;719;p56"/>
          <p:cNvSpPr txBox="1">
            <a:spLocks noGrp="1"/>
          </p:cNvSpPr>
          <p:nvPr>
            <p:ph type="title" idx="2"/>
          </p:nvPr>
        </p:nvSpPr>
        <p:spPr>
          <a:xfrm>
            <a:off x="741975" y="928375"/>
            <a:ext cx="14106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0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BD1CB185-DF3E-6198-1A7D-0EE04285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9F760-A4AE-B368-9AB5-E340499DA578}"/>
              </a:ext>
            </a:extLst>
          </p:cNvPr>
          <p:cNvSpPr txBox="1"/>
          <p:nvPr/>
        </p:nvSpPr>
        <p:spPr>
          <a:xfrm>
            <a:off x="628403" y="1451704"/>
            <a:ext cx="323896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In the modeling we try Brute force technique to  tried all the combination of the Sampling , transformation , Scaling and models 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45AF22E-9736-75CF-2AA9-12B7519BB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239" y="569484"/>
            <a:ext cx="3238961" cy="4004532"/>
          </a:xfrm>
          <a:prstGeom prst="rect">
            <a:avLst/>
          </a:prstGeom>
        </p:spPr>
      </p:pic>
      <p:sp>
        <p:nvSpPr>
          <p:cNvPr id="9" name="Google Shape;341;p38">
            <a:extLst>
              <a:ext uri="{FF2B5EF4-FFF2-40B4-BE49-F238E27FC236}">
                <a16:creationId xmlns:a16="http://schemas.microsoft.com/office/drawing/2014/main" id="{208A5ABB-C507-F00F-EF15-E27DEC98E810}"/>
              </a:ext>
            </a:extLst>
          </p:cNvPr>
          <p:cNvSpPr txBox="1">
            <a:spLocks/>
          </p:cNvSpPr>
          <p:nvPr/>
        </p:nvSpPr>
        <p:spPr>
          <a:xfrm>
            <a:off x="203198" y="205074"/>
            <a:ext cx="3770489" cy="53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Combinations: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F0424FEB-02D2-1917-8237-597129DB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1200741-5FBA-3010-4FD5-A74E02C5F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98" y="1268883"/>
            <a:ext cx="8788400" cy="3130868"/>
          </a:xfrm>
          <a:prstGeom prst="rect">
            <a:avLst/>
          </a:prstGeom>
        </p:spPr>
      </p:pic>
      <p:sp>
        <p:nvSpPr>
          <p:cNvPr id="5" name="Google Shape;341;p38">
            <a:extLst>
              <a:ext uri="{FF2B5EF4-FFF2-40B4-BE49-F238E27FC236}">
                <a16:creationId xmlns:a16="http://schemas.microsoft.com/office/drawing/2014/main" id="{960BE91C-CC11-E252-1C4D-B23F936E0D61}"/>
              </a:ext>
            </a:extLst>
          </p:cNvPr>
          <p:cNvSpPr txBox="1">
            <a:spLocks/>
          </p:cNvSpPr>
          <p:nvPr/>
        </p:nvSpPr>
        <p:spPr>
          <a:xfrm>
            <a:off x="203198" y="205074"/>
            <a:ext cx="3770489" cy="53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Combinations: 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B6E9A-C564-9AA7-4FF0-295D45A4BF94}"/>
              </a:ext>
            </a:extLst>
          </p:cNvPr>
          <p:cNvSpPr txBox="1"/>
          <p:nvPr/>
        </p:nvSpPr>
        <p:spPr>
          <a:xfrm>
            <a:off x="177798" y="743749"/>
            <a:ext cx="8629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The highest Combinations for different Classification metrics</a:t>
            </a:r>
          </a:p>
        </p:txBody>
      </p:sp>
    </p:spTree>
    <p:extLst>
      <p:ext uri="{BB962C8B-B14F-4D97-AF65-F5344CB8AC3E}">
        <p14:creationId xmlns:p14="http://schemas.microsoft.com/office/powerpoint/2010/main" val="8077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3210824D-7C0B-0A5D-688C-CCC86BEE4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07869-1989-57F2-DD09-54664E88BA22}"/>
              </a:ext>
            </a:extLst>
          </p:cNvPr>
          <p:cNvSpPr txBox="1"/>
          <p:nvPr/>
        </p:nvSpPr>
        <p:spPr>
          <a:xfrm>
            <a:off x="1651000" y="931613"/>
            <a:ext cx="652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The distribution of different Sampling Method</a:t>
            </a:r>
          </a:p>
        </p:txBody>
      </p:sp>
      <p:pic>
        <p:nvPicPr>
          <p:cNvPr id="6" name="Picture 5" descr="A diagram of a distribution of samples&#10;&#10;Description automatically generated">
            <a:extLst>
              <a:ext uri="{FF2B5EF4-FFF2-40B4-BE49-F238E27FC236}">
                <a16:creationId xmlns:a16="http://schemas.microsoft.com/office/drawing/2014/main" id="{254D603C-57E1-C137-FAD9-9CB2A2D80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173" y="1414213"/>
            <a:ext cx="3800271" cy="3005137"/>
          </a:xfrm>
          <a:prstGeom prst="rect">
            <a:avLst/>
          </a:prstGeom>
        </p:spPr>
      </p:pic>
      <p:pic>
        <p:nvPicPr>
          <p:cNvPr id="8" name="Picture 7" descr="A diagram of a sampling method&#10;&#10;Description automatically generated">
            <a:extLst>
              <a:ext uri="{FF2B5EF4-FFF2-40B4-BE49-F238E27FC236}">
                <a16:creationId xmlns:a16="http://schemas.microsoft.com/office/drawing/2014/main" id="{9AF226CA-2398-762B-793F-519FC7CB7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6" y="1414213"/>
            <a:ext cx="3787056" cy="3005137"/>
          </a:xfrm>
          <a:prstGeom prst="rect">
            <a:avLst/>
          </a:prstGeom>
        </p:spPr>
      </p:pic>
      <p:sp>
        <p:nvSpPr>
          <p:cNvPr id="9" name="Google Shape;341;p38">
            <a:extLst>
              <a:ext uri="{FF2B5EF4-FFF2-40B4-BE49-F238E27FC236}">
                <a16:creationId xmlns:a16="http://schemas.microsoft.com/office/drawing/2014/main" id="{2F5FF9CF-D4EB-5C05-1741-CC2E751D2B96}"/>
              </a:ext>
            </a:extLst>
          </p:cNvPr>
          <p:cNvSpPr txBox="1">
            <a:spLocks/>
          </p:cNvSpPr>
          <p:nvPr/>
        </p:nvSpPr>
        <p:spPr>
          <a:xfrm>
            <a:off x="203198" y="205074"/>
            <a:ext cx="3770489" cy="53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Combinations: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5C7414C7-950A-9520-9AA7-8B66088E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3B30E6-B940-3EA2-E13E-09F1C981DAEA}"/>
              </a:ext>
            </a:extLst>
          </p:cNvPr>
          <p:cNvSpPr txBox="1"/>
          <p:nvPr/>
        </p:nvSpPr>
        <p:spPr>
          <a:xfrm>
            <a:off x="854073" y="811312"/>
            <a:ext cx="7435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The distribution of different Transformation Methods</a:t>
            </a:r>
          </a:p>
        </p:txBody>
      </p:sp>
      <p:pic>
        <p:nvPicPr>
          <p:cNvPr id="6" name="Picture 5" descr="A diagram of a distribution of formula&#10;&#10;Description automatically generated">
            <a:extLst>
              <a:ext uri="{FF2B5EF4-FFF2-40B4-BE49-F238E27FC236}">
                <a16:creationId xmlns:a16="http://schemas.microsoft.com/office/drawing/2014/main" id="{1CBB5EEE-0CF3-E969-5365-2E0974E30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435" y="1211422"/>
            <a:ext cx="4149725" cy="3307012"/>
          </a:xfrm>
          <a:prstGeom prst="rect">
            <a:avLst/>
          </a:prstGeom>
        </p:spPr>
      </p:pic>
      <p:pic>
        <p:nvPicPr>
          <p:cNvPr id="8" name="Picture 7" descr="A diagram of a comparison of a method&#10;&#10;Description automatically generated with medium confidence">
            <a:extLst>
              <a:ext uri="{FF2B5EF4-FFF2-40B4-BE49-F238E27FC236}">
                <a16:creationId xmlns:a16="http://schemas.microsoft.com/office/drawing/2014/main" id="{7A3CC3C8-3211-C123-1EE1-3740C6DC8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87" y="1211422"/>
            <a:ext cx="4328011" cy="3307011"/>
          </a:xfrm>
          <a:prstGeom prst="rect">
            <a:avLst/>
          </a:prstGeom>
        </p:spPr>
      </p:pic>
      <p:sp>
        <p:nvSpPr>
          <p:cNvPr id="9" name="Google Shape;341;p38">
            <a:extLst>
              <a:ext uri="{FF2B5EF4-FFF2-40B4-BE49-F238E27FC236}">
                <a16:creationId xmlns:a16="http://schemas.microsoft.com/office/drawing/2014/main" id="{A1E27D82-31E7-14F0-1784-61B6AE1C2FA4}"/>
              </a:ext>
            </a:extLst>
          </p:cNvPr>
          <p:cNvSpPr txBox="1">
            <a:spLocks/>
          </p:cNvSpPr>
          <p:nvPr/>
        </p:nvSpPr>
        <p:spPr>
          <a:xfrm>
            <a:off x="203198" y="205074"/>
            <a:ext cx="3770489" cy="53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Combinations: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8CD3DDC9-2D94-9BF8-902A-F25D2F342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pic>
        <p:nvPicPr>
          <p:cNvPr id="9" name="Picture 8" descr="A diagram of a comparison of a method&#10;&#10;Description automatically generated with medium confidence">
            <a:extLst>
              <a:ext uri="{FF2B5EF4-FFF2-40B4-BE49-F238E27FC236}">
                <a16:creationId xmlns:a16="http://schemas.microsoft.com/office/drawing/2014/main" id="{ECFB419C-75B6-E7F8-C675-DB1AFC3B8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17" y="1227988"/>
            <a:ext cx="4277477" cy="3303587"/>
          </a:xfrm>
          <a:prstGeom prst="rect">
            <a:avLst/>
          </a:prstGeom>
        </p:spPr>
      </p:pic>
      <p:pic>
        <p:nvPicPr>
          <p:cNvPr id="11" name="Picture 10" descr="A diagram of a comparison of a number of dim reduction method&#10;&#10;Description automatically generated">
            <a:extLst>
              <a:ext uri="{FF2B5EF4-FFF2-40B4-BE49-F238E27FC236}">
                <a16:creationId xmlns:a16="http://schemas.microsoft.com/office/drawing/2014/main" id="{B0A19B2F-0752-9FFD-3E0D-CC0186B37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712" y="1227988"/>
            <a:ext cx="4150332" cy="33035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88F7CB-6F6A-D5DB-485F-3187346FFCC6}"/>
              </a:ext>
            </a:extLst>
          </p:cNvPr>
          <p:cNvSpPr txBox="1"/>
          <p:nvPr/>
        </p:nvSpPr>
        <p:spPr>
          <a:xfrm>
            <a:off x="1412412" y="721281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The distribution of different Dim Reduction Methods</a:t>
            </a:r>
          </a:p>
        </p:txBody>
      </p:sp>
      <p:sp>
        <p:nvSpPr>
          <p:cNvPr id="14" name="Google Shape;341;p38">
            <a:extLst>
              <a:ext uri="{FF2B5EF4-FFF2-40B4-BE49-F238E27FC236}">
                <a16:creationId xmlns:a16="http://schemas.microsoft.com/office/drawing/2014/main" id="{E9C54C2D-0B7D-FD55-0C63-5A37BCB7744B}"/>
              </a:ext>
            </a:extLst>
          </p:cNvPr>
          <p:cNvSpPr txBox="1">
            <a:spLocks/>
          </p:cNvSpPr>
          <p:nvPr/>
        </p:nvSpPr>
        <p:spPr>
          <a:xfrm>
            <a:off x="203198" y="205074"/>
            <a:ext cx="3770489" cy="53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Combinations: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7428-DA0F-F2F1-FF9B-D34AA6CE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A4BB2884-8177-C42E-1153-3797A4B0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A chart of a number of boxes&#10;&#10;Description automatically generated">
            <a:extLst>
              <a:ext uri="{FF2B5EF4-FFF2-40B4-BE49-F238E27FC236}">
                <a16:creationId xmlns:a16="http://schemas.microsoft.com/office/drawing/2014/main" id="{DF43D91C-B924-E775-5C44-6147FF57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66" y="1863725"/>
            <a:ext cx="4870434" cy="2642606"/>
          </a:xfrm>
          <a:prstGeom prst="rect">
            <a:avLst/>
          </a:prstGeom>
        </p:spPr>
      </p:pic>
      <p:pic>
        <p:nvPicPr>
          <p:cNvPr id="7" name="Picture 6" descr="A diagram of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23D1CC89-3441-7752-8467-800C949DC5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1" r="413"/>
          <a:stretch/>
        </p:blipFill>
        <p:spPr>
          <a:xfrm>
            <a:off x="38100" y="1414975"/>
            <a:ext cx="4324350" cy="2361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CC625-DF81-FC59-7A28-BB7425BEEB1C}"/>
              </a:ext>
            </a:extLst>
          </p:cNvPr>
          <p:cNvSpPr txBox="1"/>
          <p:nvPr/>
        </p:nvSpPr>
        <p:spPr>
          <a:xfrm>
            <a:off x="2328624" y="775681"/>
            <a:ext cx="4486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The distribution of different Models</a:t>
            </a:r>
          </a:p>
        </p:txBody>
      </p:sp>
      <p:sp>
        <p:nvSpPr>
          <p:cNvPr id="9" name="Google Shape;341;p38">
            <a:extLst>
              <a:ext uri="{FF2B5EF4-FFF2-40B4-BE49-F238E27FC236}">
                <a16:creationId xmlns:a16="http://schemas.microsoft.com/office/drawing/2014/main" id="{C01AF9D2-23C5-4E62-4300-8013E80F79CE}"/>
              </a:ext>
            </a:extLst>
          </p:cNvPr>
          <p:cNvSpPr txBox="1">
            <a:spLocks/>
          </p:cNvSpPr>
          <p:nvPr/>
        </p:nvSpPr>
        <p:spPr>
          <a:xfrm>
            <a:off x="203198" y="205074"/>
            <a:ext cx="3770489" cy="53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Combinations: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B47A451-E915-710C-283F-362AA646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39" t="38130" r="18195" b="1117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759300" y="2258906"/>
            <a:ext cx="44763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endParaRPr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title" idx="2"/>
          </p:nvPr>
        </p:nvSpPr>
        <p:spPr>
          <a:xfrm>
            <a:off x="759300" y="1347481"/>
            <a:ext cx="1014000" cy="8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BBFC-69F6-AA60-4825-85A39D9C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3AB1A1D5-5D8A-CBDD-CAB2-36E3E561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181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BBF20E-ACC8-EAC0-2009-885CF45CB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400" y="38100"/>
            <a:ext cx="5258356" cy="441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5559F-C580-F8AD-47C3-7CA9ABB19990}"/>
              </a:ext>
            </a:extLst>
          </p:cNvPr>
          <p:cNvSpPr txBox="1"/>
          <p:nvPr/>
        </p:nvSpPr>
        <p:spPr>
          <a:xfrm>
            <a:off x="724625" y="1394162"/>
            <a:ext cx="20526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Tune the SVC Using Grid Search</a:t>
            </a:r>
          </a:p>
        </p:txBody>
      </p:sp>
    </p:spTree>
    <p:extLst>
      <p:ext uri="{BB962C8B-B14F-4D97-AF65-F5344CB8AC3E}">
        <p14:creationId xmlns:p14="http://schemas.microsoft.com/office/powerpoint/2010/main" val="1030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A89A3DA9-572B-D883-B52C-D18E9A0D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181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735BC3-FB2E-4940-83E1-8F13C913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58" y="95250"/>
            <a:ext cx="5420343" cy="4362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9F0ED-9816-2E98-6D98-D5FC34D043BA}"/>
              </a:ext>
            </a:extLst>
          </p:cNvPr>
          <p:cNvSpPr txBox="1"/>
          <p:nvPr/>
        </p:nvSpPr>
        <p:spPr>
          <a:xfrm>
            <a:off x="724625" y="1394162"/>
            <a:ext cx="2628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Tune the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mfortaa"/>
              </a:rPr>
              <a:t>XGBoost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 Using Grid Search</a:t>
            </a:r>
          </a:p>
        </p:txBody>
      </p:sp>
    </p:spTree>
    <p:extLst>
      <p:ext uri="{BB962C8B-B14F-4D97-AF65-F5344CB8AC3E}">
        <p14:creationId xmlns:p14="http://schemas.microsoft.com/office/powerpoint/2010/main" val="37957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8060-67B2-F6D6-D18A-93C3838D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5B2748FC-084C-420D-B75E-B1C7237E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181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16E910-0C1F-1405-1A94-404C4978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37" y="95250"/>
            <a:ext cx="4976813" cy="4303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6DAB3-19E7-2D8F-65E6-7B800DBEB8CC}"/>
              </a:ext>
            </a:extLst>
          </p:cNvPr>
          <p:cNvSpPr txBox="1"/>
          <p:nvPr/>
        </p:nvSpPr>
        <p:spPr>
          <a:xfrm>
            <a:off x="724625" y="1394162"/>
            <a:ext cx="2628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Tune the Random Forest Using Grid Search</a:t>
            </a:r>
          </a:p>
        </p:txBody>
      </p:sp>
    </p:spTree>
    <p:extLst>
      <p:ext uri="{BB962C8B-B14F-4D97-AF65-F5344CB8AC3E}">
        <p14:creationId xmlns:p14="http://schemas.microsoft.com/office/powerpoint/2010/main" val="926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479B-6102-DB86-CF7B-C4FB76FB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6204D191-8B4E-BF80-0A2C-4FACE22D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007D7-DDBE-C36D-8C5B-438033B16DE6}"/>
              </a:ext>
            </a:extLst>
          </p:cNvPr>
          <p:cNvSpPr txBox="1"/>
          <p:nvPr/>
        </p:nvSpPr>
        <p:spPr>
          <a:xfrm>
            <a:off x="1279236" y="991285"/>
            <a:ext cx="750138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We Tried To use Features Selection Filter Methods to Reduce the Model Complexity</a:t>
            </a:r>
          </a:p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 </a:t>
            </a:r>
          </a:p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1- Using Subsample</a:t>
            </a:r>
          </a:p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2- Using Correlation, ANOVA, VIF </a:t>
            </a:r>
          </a:p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3- See the Overlapping </a:t>
            </a:r>
          </a:p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4- Removing the Outliers</a:t>
            </a:r>
          </a:p>
        </p:txBody>
      </p:sp>
      <p:sp>
        <p:nvSpPr>
          <p:cNvPr id="8" name="Google Shape;341;p38">
            <a:extLst>
              <a:ext uri="{FF2B5EF4-FFF2-40B4-BE49-F238E27FC236}">
                <a16:creationId xmlns:a16="http://schemas.microsoft.com/office/drawing/2014/main" id="{62429CB7-ECAB-0556-1128-0EB3E3B68BC8}"/>
              </a:ext>
            </a:extLst>
          </p:cNvPr>
          <p:cNvSpPr txBox="1">
            <a:spLocks/>
          </p:cNvSpPr>
          <p:nvPr/>
        </p:nvSpPr>
        <p:spPr>
          <a:xfrm>
            <a:off x="203198" y="230015"/>
            <a:ext cx="5384802" cy="44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sz="2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/>
              <a:t>Reducing Model Complexity: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2852-26FD-0721-6355-D374C451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578C4069-2773-F5E7-E38F-5F041B78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B318D-646A-E88C-E1CE-9B005DC32EBE}"/>
              </a:ext>
            </a:extLst>
          </p:cNvPr>
          <p:cNvSpPr txBox="1"/>
          <p:nvPr/>
        </p:nvSpPr>
        <p:spPr>
          <a:xfrm>
            <a:off x="0" y="29004"/>
            <a:ext cx="33415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lt1"/>
                </a:solidFill>
                <a:latin typeface="Comfortaa"/>
                <a:sym typeface="Comfortaa"/>
              </a:rPr>
              <a:t>Using Subsample</a:t>
            </a:r>
          </a:p>
        </p:txBody>
      </p:sp>
      <p:pic>
        <p:nvPicPr>
          <p:cNvPr id="7" name="Picture 6" descr="A graph showing a number of classes&#10;&#10;Description automatically generated">
            <a:extLst>
              <a:ext uri="{FF2B5EF4-FFF2-40B4-BE49-F238E27FC236}">
                <a16:creationId xmlns:a16="http://schemas.microsoft.com/office/drawing/2014/main" id="{A3C27B5D-18BF-886F-7ED0-7D744547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431" y="760325"/>
            <a:ext cx="4391834" cy="34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78ED-9BC6-D7B7-4B3E-A8CE0F0A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5D86E433-0F8D-EF76-3ABA-EB8F8583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D2927463-A8D8-3D54-D316-B8C0871A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766" y="1028743"/>
            <a:ext cx="6583493" cy="3086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0B73F-5560-7F39-F17A-1720F4D62187}"/>
              </a:ext>
            </a:extLst>
          </p:cNvPr>
          <p:cNvSpPr txBox="1"/>
          <p:nvPr/>
        </p:nvSpPr>
        <p:spPr>
          <a:xfrm>
            <a:off x="0" y="31436"/>
            <a:ext cx="62258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lt1"/>
                </a:solidFill>
                <a:latin typeface="Comfortaa"/>
                <a:sym typeface="Comfortaa"/>
              </a:rPr>
              <a:t>Using Correlation, ANOVA, VIF </a:t>
            </a:r>
            <a:endParaRPr lang="en-US" sz="2500" b="1" dirty="0">
              <a:solidFill>
                <a:schemeClr val="lt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185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1E9B-7454-B50E-CA86-48A0EF3E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BDD636E5-25B1-0C2C-928B-7EB5172C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1D427E-7803-A7C7-7578-5E4D904A4995}"/>
              </a:ext>
            </a:extLst>
          </p:cNvPr>
          <p:cNvSpPr txBox="1"/>
          <p:nvPr/>
        </p:nvSpPr>
        <p:spPr>
          <a:xfrm>
            <a:off x="0" y="62871"/>
            <a:ext cx="62258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lt1"/>
                </a:solidFill>
                <a:latin typeface="Comfortaa"/>
                <a:sym typeface="Comfortaa"/>
              </a:rPr>
              <a:t>See the Overlapping </a:t>
            </a:r>
          </a:p>
        </p:txBody>
      </p:sp>
      <p:pic>
        <p:nvPicPr>
          <p:cNvPr id="7" name="Picture 6" descr="A diagram of red and blue dots&#10;&#10;Description automatically generated">
            <a:extLst>
              <a:ext uri="{FF2B5EF4-FFF2-40B4-BE49-F238E27FC236}">
                <a16:creationId xmlns:a16="http://schemas.microsoft.com/office/drawing/2014/main" id="{596B25AB-D1B7-E152-C2E2-DC465874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8009"/>
            <a:ext cx="9144000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1F55-5282-B315-ADC1-D2AC0D78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5E26069B-588E-C899-A888-BE4639F6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CE973-CB4E-644E-6C13-6C83BC9B9EAC}"/>
              </a:ext>
            </a:extLst>
          </p:cNvPr>
          <p:cNvSpPr txBox="1"/>
          <p:nvPr/>
        </p:nvSpPr>
        <p:spPr>
          <a:xfrm>
            <a:off x="0" y="62871"/>
            <a:ext cx="62258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lt1"/>
                </a:solidFill>
                <a:latin typeface="Comfortaa"/>
                <a:sym typeface="Comfortaa"/>
              </a:rPr>
              <a:t>Removing the Outliers</a:t>
            </a:r>
            <a:endParaRPr lang="en-US" sz="2500" b="1" dirty="0">
              <a:solidFill>
                <a:schemeClr val="lt1"/>
              </a:solidFill>
              <a:latin typeface="Comforta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90C636-2858-4230-74D5-5B7C46A6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" y="2571750"/>
            <a:ext cx="8974667" cy="941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DFA7C-1F2D-B7A5-2629-C66DF52ACACA}"/>
              </a:ext>
            </a:extLst>
          </p:cNvPr>
          <p:cNvSpPr txBox="1"/>
          <p:nvPr/>
        </p:nvSpPr>
        <p:spPr>
          <a:xfrm>
            <a:off x="462845" y="1086859"/>
            <a:ext cx="622582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1- Using Z-score </a:t>
            </a:r>
          </a:p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2- Using Modified Z-score </a:t>
            </a:r>
          </a:p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3- Using IQR </a:t>
            </a: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Comfortaa"/>
              <a:sym typeface="Comfortaa"/>
            </a:endParaRP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Comfortaa"/>
              <a:sym typeface="Comfortaa"/>
            </a:endParaRP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Comfortaa"/>
              <a:sym typeface="Comfortaa"/>
            </a:endParaRP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Comfortaa"/>
              <a:sym typeface="Comfortaa"/>
            </a:endParaRP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Comfortaa"/>
              <a:sym typeface="Comfortaa"/>
            </a:endParaRP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Comfortaa"/>
              <a:sym typeface="Comfortaa"/>
            </a:endParaRP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  <a:latin typeface="Comfortaa"/>
              <a:sym typeface="Comfortaa"/>
            </a:endParaRPr>
          </a:p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After see results we decide to choose Z-score </a:t>
            </a:r>
          </a:p>
        </p:txBody>
      </p:sp>
    </p:spTree>
    <p:extLst>
      <p:ext uri="{BB962C8B-B14F-4D97-AF65-F5344CB8AC3E}">
        <p14:creationId xmlns:p14="http://schemas.microsoft.com/office/powerpoint/2010/main" val="3971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752CD1B2-5E5F-FE28-9254-95C8250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4B1FF5-02E1-66AF-8720-515192F8FCA5}"/>
              </a:ext>
            </a:extLst>
          </p:cNvPr>
          <p:cNvSpPr txBox="1"/>
          <p:nvPr/>
        </p:nvSpPr>
        <p:spPr>
          <a:xfrm>
            <a:off x="1092201" y="1753456"/>
            <a:ext cx="622582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Using Grid Search with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Comfortaa"/>
              </a:rPr>
              <a:t>XGBoost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 we get  Best F1 Score : 0.6653267551253966 </a:t>
            </a:r>
            <a:r>
              <a:rPr lang="en-US" sz="2500" b="1" dirty="0" smtClean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😥😥😥</a:t>
            </a:r>
            <a:endParaRPr lang="en-US" sz="2500" b="1" dirty="0">
              <a:solidFill>
                <a:schemeClr val="accent2">
                  <a:lumMod val="75000"/>
                </a:schemeClr>
              </a:solidFill>
              <a:latin typeface="Comforta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DECF8-BCB6-0E28-67F2-805155B836FC}"/>
              </a:ext>
            </a:extLst>
          </p:cNvPr>
          <p:cNvSpPr txBox="1"/>
          <p:nvPr/>
        </p:nvSpPr>
        <p:spPr>
          <a:xfrm>
            <a:off x="0" y="62871"/>
            <a:ext cx="62258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lt1"/>
                </a:solidFill>
                <a:latin typeface="Comfortaa"/>
                <a:sym typeface="Comfortaa"/>
              </a:rPr>
              <a:t>The result of this Approach </a:t>
            </a:r>
            <a:endParaRPr lang="en-US" sz="2500" b="1" dirty="0">
              <a:solidFill>
                <a:schemeClr val="lt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84218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752CD1B2-5E5F-FE28-9254-95C8250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62A7C3-BEE0-F5D7-4CA9-7D2B895BAB8A}"/>
              </a:ext>
            </a:extLst>
          </p:cNvPr>
          <p:cNvSpPr txBox="1"/>
          <p:nvPr/>
        </p:nvSpPr>
        <p:spPr>
          <a:xfrm>
            <a:off x="685800" y="1216757"/>
            <a:ext cx="7080956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We 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tried to use only Boosting methods without any Scaling or Transformation or Sampling </a:t>
            </a:r>
          </a:p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We tried to get the best Parameters of each Model using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Comfortaa"/>
              </a:rPr>
              <a:t>Optuna</a:t>
            </a:r>
            <a:endParaRPr lang="en-US" sz="2500" b="1" dirty="0">
              <a:solidFill>
                <a:schemeClr val="accent2">
                  <a:lumMod val="75000"/>
                </a:schemeClr>
              </a:solidFill>
              <a:latin typeface="Comforta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DECF8-BCB6-0E28-67F2-805155B836FC}"/>
              </a:ext>
            </a:extLst>
          </p:cNvPr>
          <p:cNvSpPr txBox="1"/>
          <p:nvPr/>
        </p:nvSpPr>
        <p:spPr>
          <a:xfrm>
            <a:off x="0" y="62871"/>
            <a:ext cx="62258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chemeClr val="lt1"/>
                </a:solidFill>
                <a:latin typeface="Comfortaa"/>
                <a:sym typeface="Comfortaa"/>
              </a:rPr>
              <a:t>Another Approach </a:t>
            </a:r>
            <a:endParaRPr lang="en-US" sz="2500" b="1" dirty="0">
              <a:solidFill>
                <a:schemeClr val="lt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0655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73A7992A-E786-464D-CAFA-5BC930707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708600" y="576945"/>
            <a:ext cx="7726800" cy="4180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Smoking harms nearly every organ, causes numerous diseases, and reduces life expectancy.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Despite the availability of smoking cessation treatments, long-term success rates are low. </a:t>
            </a:r>
            <a:endParaRPr lang="en-US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752CD1B2-5E5F-FE28-9254-95C8250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D35FD4-6E5A-5860-2E15-45493F9F4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410" y="582343"/>
            <a:ext cx="4141082" cy="3933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543B-0A0D-8DAC-B9EA-62DA2CA517C3}"/>
              </a:ext>
            </a:extLst>
          </p:cNvPr>
          <p:cNvSpPr txBox="1"/>
          <p:nvPr/>
        </p:nvSpPr>
        <p:spPr>
          <a:xfrm>
            <a:off x="189088" y="111401"/>
            <a:ext cx="335756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lt1"/>
                </a:solidFill>
                <a:latin typeface="Comfortaa"/>
              </a:rPr>
              <a:t>Another Approach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6AD3F-3055-BF53-F21D-69DBF0B2F328}"/>
              </a:ext>
            </a:extLst>
          </p:cNvPr>
          <p:cNvSpPr txBox="1"/>
          <p:nvPr/>
        </p:nvSpPr>
        <p:spPr>
          <a:xfrm>
            <a:off x="81845" y="2094696"/>
            <a:ext cx="62258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Best result for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Comfortaa"/>
              </a:rPr>
              <a:t>XGBoost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556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752CD1B2-5E5F-FE28-9254-95C8250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97" b="1"/>
          <a:stretch/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A88B1D-3F66-19A6-267D-2895EE43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210" y="158044"/>
            <a:ext cx="4233651" cy="4195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2E6A7-60B5-CBA7-6459-DD2627B9636A}"/>
              </a:ext>
            </a:extLst>
          </p:cNvPr>
          <p:cNvSpPr txBox="1"/>
          <p:nvPr/>
        </p:nvSpPr>
        <p:spPr>
          <a:xfrm>
            <a:off x="81845" y="2094696"/>
            <a:ext cx="62258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Best result for LGBM: </a:t>
            </a:r>
          </a:p>
        </p:txBody>
      </p:sp>
    </p:spTree>
    <p:extLst>
      <p:ext uri="{BB962C8B-B14F-4D97-AF65-F5344CB8AC3E}">
        <p14:creationId xmlns:p14="http://schemas.microsoft.com/office/powerpoint/2010/main" val="12635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4572469-6590-4FE6-9B35-082628E5B3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39" t="38130" r="18195" b="1117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36" name="Google Shape;936;p66"/>
          <p:cNvSpPr txBox="1">
            <a:spLocks noGrp="1"/>
          </p:cNvSpPr>
          <p:nvPr>
            <p:ph type="title"/>
          </p:nvPr>
        </p:nvSpPr>
        <p:spPr>
          <a:xfrm>
            <a:off x="741975" y="1839803"/>
            <a:ext cx="4476300" cy="16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</a:t>
            </a:r>
            <a:br>
              <a:rPr lang="en" dirty="0"/>
            </a:br>
            <a:r>
              <a:rPr lang="en" dirty="0" smtClean="0"/>
              <a:t>Insights</a:t>
            </a:r>
            <a:endParaRPr dirty="0"/>
          </a:p>
        </p:txBody>
      </p:sp>
      <p:sp>
        <p:nvSpPr>
          <p:cNvPr id="937" name="Google Shape;937;p66"/>
          <p:cNvSpPr txBox="1">
            <a:spLocks noGrp="1"/>
          </p:cNvSpPr>
          <p:nvPr>
            <p:ph type="title" idx="2"/>
          </p:nvPr>
        </p:nvSpPr>
        <p:spPr>
          <a:xfrm>
            <a:off x="741975" y="928375"/>
            <a:ext cx="14106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9A3AEF4B-07D5-C921-16EC-93296E4C80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48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2302D-4FD0-1DAF-17F1-A662478DA156}"/>
              </a:ext>
            </a:extLst>
          </p:cNvPr>
          <p:cNvSpPr txBox="1"/>
          <p:nvPr/>
        </p:nvSpPr>
        <p:spPr>
          <a:xfrm>
            <a:off x="88900" y="10093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mfortaa" panose="020B0604020202020204" charset="0"/>
              </a:rPr>
              <a:t>we need to focus on how your insights can inform business decisions, strategies, or operational improvements. Here’s an outline of how you could approach this based on typical data-driven business outcomes: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83366-8B35-3166-BB42-C5B5A4ABE1A5}"/>
              </a:ext>
            </a:extLst>
          </p:cNvPr>
          <p:cNvSpPr txBox="1"/>
          <p:nvPr/>
        </p:nvSpPr>
        <p:spPr>
          <a:xfrm>
            <a:off x="88900" y="1125199"/>
            <a:ext cx="8966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1. 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Health and Interventions</a:t>
            </a: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Recommendation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Launch wellness programs targeting individuals with high triglycerides and cholesterol</a:t>
            </a:r>
          </a:p>
          <a:p>
            <a:pPr algn="l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Business Value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Lower healthcare costs and boost productivity by mitigating long-term health risks.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2. 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Smoking Cessation Programs</a:t>
            </a: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Recommendation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Implement smoking cessation programs (targeting ~36.7% smokers).</a:t>
            </a:r>
          </a:p>
          <a:p>
            <a:pPr algn="l"/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Business Value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Improve employee health, reduce sick days, and lower insurance premiums</a:t>
            </a:r>
          </a:p>
          <a:p>
            <a:pPr algn="l"/>
            <a:endParaRPr lang="en-US" sz="1600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3. 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Preventive Healthcare Initiatives</a:t>
            </a: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Recommendation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Promote regular health screenings as part of employee benefits.</a:t>
            </a:r>
          </a:p>
          <a:p>
            <a:pPr algn="l"/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Business Value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Early detection saves costs, increases longevity, and reduces absenteeism.</a:t>
            </a:r>
          </a:p>
        </p:txBody>
      </p:sp>
    </p:spTree>
    <p:extLst>
      <p:ext uri="{BB962C8B-B14F-4D97-AF65-F5344CB8AC3E}">
        <p14:creationId xmlns:p14="http://schemas.microsoft.com/office/powerpoint/2010/main" val="40710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4F764328-D5B6-67CB-BA13-0932C59A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48"/>
          <a:stretch/>
        </p:blipFill>
        <p:spPr>
          <a:xfrm>
            <a:off x="0" y="0"/>
            <a:ext cx="9144000" cy="5915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50F16-D835-D8A4-2E96-535A91D833C2}"/>
              </a:ext>
            </a:extLst>
          </p:cNvPr>
          <p:cNvSpPr txBox="1"/>
          <p:nvPr/>
        </p:nvSpPr>
        <p:spPr>
          <a:xfrm>
            <a:off x="0" y="126742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4. 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Lifestyle and Fitness Programs</a:t>
            </a: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Recommendation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Develop programs promoting healthier lifestyle choices for individuals with high BMI and waist-to-height ratios.</a:t>
            </a:r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Business Value:</a:t>
            </a:r>
            <a:r>
              <a:rPr 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Boost productivity and morale while reducing healthcare costs by addressing obesity.</a:t>
            </a:r>
          </a:p>
          <a:p>
            <a:pPr algn="l"/>
            <a:endParaRPr lang="en-US" sz="1600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5. 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Customized Health Insurance Plans</a:t>
            </a: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Recommendation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Offer premium discounts for individuals with better health metrics.</a:t>
            </a:r>
          </a:p>
          <a:p>
            <a:pPr algn="l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Business Value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: Encourage healthy behaviors, leading to fewer insurance claims and lower premiums.</a:t>
            </a:r>
          </a:p>
          <a:p>
            <a:pPr algn="l"/>
            <a:endParaRPr lang="en-US" sz="1600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6. 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Data-Driven Healthcare Products</a:t>
            </a: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Recommendation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Partner with wellness companies to offer personalized healthcare products. </a:t>
            </a:r>
          </a:p>
          <a:p>
            <a:pPr algn="l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Business Value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Cater to niche markets, creating new revenue streams and boosting customer retention.</a:t>
            </a:r>
          </a:p>
          <a:p>
            <a:pPr algn="l"/>
            <a:endParaRPr lang="en-US" sz="1600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7. 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Health Risk Profiling and Employee Wellness Strategies</a:t>
            </a: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Recommendation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Develop health risk profiles to tailor wellness policies for high-risk individuals. </a:t>
            </a:r>
          </a:p>
          <a:p>
            <a:pPr algn="l"/>
            <a:r>
              <a:rPr 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Business Value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A healthier workforce results in fewer sick days, higher engagement, and improved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33575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3CE286AF-743E-7259-5D84-B18F9A1954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048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971" name="Google Shape;971;p68"/>
          <p:cNvSpPr txBox="1">
            <a:spLocks noGrp="1"/>
          </p:cNvSpPr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OUR TEAM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73" name="Google Shape;973;p68"/>
          <p:cNvSpPr txBox="1">
            <a:spLocks noGrp="1"/>
          </p:cNvSpPr>
          <p:nvPr>
            <p:ph type="subTitle" idx="2"/>
          </p:nvPr>
        </p:nvSpPr>
        <p:spPr>
          <a:xfrm>
            <a:off x="6574916" y="3628925"/>
            <a:ext cx="21582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Ahmed Mohmd 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75" name="Google Shape;975;p68"/>
          <p:cNvSpPr txBox="1">
            <a:spLocks noGrp="1"/>
          </p:cNvSpPr>
          <p:nvPr>
            <p:ph type="subTitle" idx="4"/>
          </p:nvPr>
        </p:nvSpPr>
        <p:spPr>
          <a:xfrm>
            <a:off x="868404" y="3644925"/>
            <a:ext cx="2316263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Mostafa Hamada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77" name="Google Shape;977;p68"/>
          <p:cNvPicPr preferRelativeResize="0"/>
          <p:nvPr/>
        </p:nvPicPr>
        <p:blipFill rotWithShape="1">
          <a:blip r:embed="rId5">
            <a:alphaModFix/>
          </a:blip>
          <a:srcRect l="8300" t="22581" r="47987" b="33706"/>
          <a:stretch/>
        </p:blipFill>
        <p:spPr>
          <a:xfrm>
            <a:off x="6669955" y="1752599"/>
            <a:ext cx="1587900" cy="1587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973;p68">
            <a:extLst>
              <a:ext uri="{FF2B5EF4-FFF2-40B4-BE49-F238E27FC236}">
                <a16:creationId xmlns:a16="http://schemas.microsoft.com/office/drawing/2014/main" id="{7B1F7EE4-5AA6-2D49-0532-ECA3009F2EEB}"/>
              </a:ext>
            </a:extLst>
          </p:cNvPr>
          <p:cNvSpPr txBox="1">
            <a:spLocks/>
          </p:cNvSpPr>
          <p:nvPr/>
        </p:nvSpPr>
        <p:spPr>
          <a:xfrm>
            <a:off x="3800691" y="3628925"/>
            <a:ext cx="21582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  <a:defRPr sz="18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Ibrahim Ehab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F45A29F-0B96-B0BB-D3C9-23CAA2FF1C35}"/>
              </a:ext>
            </a:extLst>
          </p:cNvPr>
          <p:cNvSpPr txBox="1">
            <a:spLocks/>
          </p:cNvSpPr>
          <p:nvPr/>
        </p:nvSpPr>
        <p:spPr>
          <a:xfrm>
            <a:off x="436082" y="3979000"/>
            <a:ext cx="2858565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2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Contribution: EDA </a:t>
            </a:r>
          </a:p>
        </p:txBody>
      </p:sp>
      <p:sp>
        <p:nvSpPr>
          <p:cNvPr id="7" name="Google Shape;326;p37">
            <a:extLst>
              <a:ext uri="{FF2B5EF4-FFF2-40B4-BE49-F238E27FC236}">
                <a16:creationId xmlns:a16="http://schemas.microsoft.com/office/drawing/2014/main" id="{D5701AD1-123E-911B-934D-5D4FB2AFD668}"/>
              </a:ext>
            </a:extLst>
          </p:cNvPr>
          <p:cNvSpPr txBox="1">
            <a:spLocks/>
          </p:cNvSpPr>
          <p:nvPr/>
        </p:nvSpPr>
        <p:spPr>
          <a:xfrm>
            <a:off x="3415000" y="3979000"/>
            <a:ext cx="2935623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chemeClr val="accent2">
                    <a:lumMod val="75000"/>
                  </a:schemeClr>
                </a:solidFill>
                <a:latin typeface="Comfortaa"/>
              </a:rPr>
              <a:t>Contribution: Data </a:t>
            </a:r>
            <a:r>
              <a:rPr lang="en" sz="1200" dirty="0">
                <a:solidFill>
                  <a:schemeClr val="accent2">
                    <a:lumMod val="75000"/>
                  </a:schemeClr>
                </a:solidFill>
                <a:latin typeface="Comfortaa"/>
                <a:sym typeface="Comfortaa"/>
              </a:rPr>
              <a:t>Preprocessing</a:t>
            </a:r>
          </a:p>
        </p:txBody>
      </p:sp>
      <p:sp>
        <p:nvSpPr>
          <p:cNvPr id="8" name="Google Shape;321;p37">
            <a:extLst>
              <a:ext uri="{FF2B5EF4-FFF2-40B4-BE49-F238E27FC236}">
                <a16:creationId xmlns:a16="http://schemas.microsoft.com/office/drawing/2014/main" id="{095A0ABE-9B81-10B9-7F37-B99D45D6F4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93046" y="4063412"/>
            <a:ext cx="2308531" cy="3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Contribution: Modeling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                           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 descr="A person sitting in a chair&#10;&#10;Description automatically generated">
            <a:extLst>
              <a:ext uri="{FF2B5EF4-FFF2-40B4-BE49-F238E27FC236}">
                <a16:creationId xmlns:a16="http://schemas.microsoft.com/office/drawing/2014/main" id="{138B5021-7E5B-84C0-F85A-DE607F5B39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592" b="12592"/>
          <a:stretch/>
        </p:blipFill>
        <p:spPr>
          <a:xfrm>
            <a:off x="1171041" y="1834950"/>
            <a:ext cx="1635498" cy="1631460"/>
          </a:xfrm>
          <a:prstGeom prst="ellipse">
            <a:avLst/>
          </a:prstGeom>
          <a:ln w="19050" cap="rnd">
            <a:solidFill>
              <a:srgbClr val="E2C587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1718317274731.jpeg" descr="1718317274731.jpeg">
            <a:extLst>
              <a:ext uri="{FF2B5EF4-FFF2-40B4-BE49-F238E27FC236}">
                <a16:creationId xmlns:a16="http://schemas.microsoft.com/office/drawing/2014/main" id="{252BA410-AC04-9B37-9C33-8535DC2C4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097" y="1866219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DA48C1CB-9DDD-A69F-DDA0-07DF897F1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48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6C355-D675-16E4-1B30-84FC59A38C2D}"/>
              </a:ext>
            </a:extLst>
          </p:cNvPr>
          <p:cNvSpPr txBox="1"/>
          <p:nvPr/>
        </p:nvSpPr>
        <p:spPr>
          <a:xfrm>
            <a:off x="1628030" y="1910030"/>
            <a:ext cx="5256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Caveat" panose="00000500000000000000" pitchFamily="2" charset="0"/>
              </a:rPr>
              <a:t>Any Questions!</a:t>
            </a:r>
          </a:p>
        </p:txBody>
      </p:sp>
    </p:spTree>
    <p:extLst>
      <p:ext uri="{BB962C8B-B14F-4D97-AF65-F5344CB8AC3E}">
        <p14:creationId xmlns:p14="http://schemas.microsoft.com/office/powerpoint/2010/main" val="137627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5F93-1E4F-F210-AEBF-35FBF86A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D374B-082B-CCD5-42D0-974AB3228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FB1DD1-C1F8-4274-C4D3-0AE387E07C0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DD52A9-F4FA-4880-B63F-88C943187FF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BF0772-F729-47FC-4F32-CED17B583C4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646F0A-9BA4-1AAE-2F2F-ED2F7357D4F8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C4C477-7CC1-5241-5614-7FDE54636936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87A4CAE-C4FA-42DF-C056-5011BB6C9355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61F7AC-DA81-238D-3F12-115564C8C634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A blue rectangular object with white text&#10;&#10;Description automatically generated">
            <a:extLst>
              <a:ext uri="{FF2B5EF4-FFF2-40B4-BE49-F238E27FC236}">
                <a16:creationId xmlns:a16="http://schemas.microsoft.com/office/drawing/2014/main" id="{8DBB6C65-19C9-43D3-E8B0-F7AD2494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3" t="1541" r="4957" b="317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FAD684-BF83-8A46-EF0B-C8EBDF561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39" t="38130" r="18195" b="1117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1" name="Google Shape;521;p46"/>
          <p:cNvSpPr txBox="1">
            <a:spLocks noGrp="1"/>
          </p:cNvSpPr>
          <p:nvPr>
            <p:ph type="title"/>
          </p:nvPr>
        </p:nvSpPr>
        <p:spPr>
          <a:xfrm>
            <a:off x="741975" y="2035746"/>
            <a:ext cx="4476300" cy="16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Target</a:t>
            </a:r>
            <a:endParaRPr dirty="0"/>
          </a:p>
        </p:txBody>
      </p:sp>
      <p:sp>
        <p:nvSpPr>
          <p:cNvPr id="522" name="Google Shape;522;p46"/>
          <p:cNvSpPr txBox="1">
            <a:spLocks noGrp="1"/>
          </p:cNvSpPr>
          <p:nvPr>
            <p:ph type="title" idx="2"/>
          </p:nvPr>
        </p:nvSpPr>
        <p:spPr>
          <a:xfrm>
            <a:off x="741975" y="1069889"/>
            <a:ext cx="1410600" cy="8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0DD4292A-B1C0-6BCE-90E0-CD8C908D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81" name="Google Shape;481;p43"/>
          <p:cNvSpPr txBox="1">
            <a:spLocks noGrp="1"/>
          </p:cNvSpPr>
          <p:nvPr>
            <p:ph type="title" idx="2"/>
          </p:nvPr>
        </p:nvSpPr>
        <p:spPr>
          <a:xfrm>
            <a:off x="664029" y="1483231"/>
            <a:ext cx="8479971" cy="422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A group of scientists are working to develop predictive models targeting smoking status. </a:t>
            </a:r>
            <a:br>
              <a:rPr lang="en-US" sz="2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sz="2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sz="2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Our task is to assist them by building a machine learning model that can accurately identify an individual's smoking status based on various bio-signals. </a:t>
            </a:r>
            <a:br>
              <a:rPr lang="en-US" sz="2200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Google Shape;330;p37">
            <a:extLst>
              <a:ext uri="{FF2B5EF4-FFF2-40B4-BE49-F238E27FC236}">
                <a16:creationId xmlns:a16="http://schemas.microsoft.com/office/drawing/2014/main" id="{C20FB80D-26B2-09DC-BF23-CD09ADB52F47}"/>
              </a:ext>
            </a:extLst>
          </p:cNvPr>
          <p:cNvSpPr/>
          <p:nvPr/>
        </p:nvSpPr>
        <p:spPr>
          <a:xfrm>
            <a:off x="256393" y="2977558"/>
            <a:ext cx="208200" cy="2082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3" name="Google Shape;330;p37">
            <a:extLst>
              <a:ext uri="{FF2B5EF4-FFF2-40B4-BE49-F238E27FC236}">
                <a16:creationId xmlns:a16="http://schemas.microsoft.com/office/drawing/2014/main" id="{45A949ED-110F-8E19-D393-6D22E658FCA6}"/>
              </a:ext>
            </a:extLst>
          </p:cNvPr>
          <p:cNvSpPr/>
          <p:nvPr/>
        </p:nvSpPr>
        <p:spPr>
          <a:xfrm>
            <a:off x="256393" y="1627289"/>
            <a:ext cx="208200" cy="2082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8BC80C4-9417-C04E-F232-FCF1DE41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39" t="38130" r="18195" b="1117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82" name="Google Shape;582;p50"/>
          <p:cNvSpPr txBox="1">
            <a:spLocks noGrp="1"/>
          </p:cNvSpPr>
          <p:nvPr>
            <p:ph type="title"/>
          </p:nvPr>
        </p:nvSpPr>
        <p:spPr>
          <a:xfrm>
            <a:off x="741975" y="1839803"/>
            <a:ext cx="4476300" cy="16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dirty="0"/>
              <a:t>Description </a:t>
            </a:r>
            <a:endParaRPr dirty="0"/>
          </a:p>
        </p:txBody>
      </p:sp>
      <p:sp>
        <p:nvSpPr>
          <p:cNvPr id="583" name="Google Shape;583;p50"/>
          <p:cNvSpPr txBox="1">
            <a:spLocks noGrp="1"/>
          </p:cNvSpPr>
          <p:nvPr>
            <p:ph type="title" idx="2"/>
          </p:nvPr>
        </p:nvSpPr>
        <p:spPr>
          <a:xfrm>
            <a:off x="741975" y="928375"/>
            <a:ext cx="1410600" cy="8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ular object&#10;&#10;Description automatically generated">
            <a:extLst>
              <a:ext uri="{FF2B5EF4-FFF2-40B4-BE49-F238E27FC236}">
                <a16:creationId xmlns:a16="http://schemas.microsoft.com/office/drawing/2014/main" id="{72371BB8-B026-89E5-4586-1C07600C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048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E0B7FD0-A0A6-B6CF-5BC7-D46504884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14" y="155954"/>
            <a:ext cx="588173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Age: 5-year intervals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Height: in cm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Weight: in kg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Waist Circumference: Indicator for abdominal obesity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Eyesight: Left and right eye vision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Hearing: Left and right ear ability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Blood Pressure: Systolic (upper), Diastolic (lower)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Fasting Blood Sugar: Key diabetes risk indicator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Cholesterol: Total cholesterol level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Triglycerides: Blood fat level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HDL &amp; LDL: Good and bad cholesterol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Hemoglobin: Blood health indicator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Serum Creatinine: Kidney function marker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Liver Enzymes: AST, ALT, GTP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accent2">
                    <a:lumMod val="75000"/>
                  </a:schemeClr>
                </a:solidFill>
                <a:latin typeface="Barlow"/>
                <a:sym typeface="Barlow"/>
              </a:rPr>
              <a:t>Smoking: Target variable (smoker/non-smoker)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CD1F9DD-112A-54AD-18B4-8CC0A5C528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39" t="38130" r="18195" b="1117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93" name="Google Shape;893;p62"/>
          <p:cNvSpPr txBox="1">
            <a:spLocks noGrp="1"/>
          </p:cNvSpPr>
          <p:nvPr>
            <p:ph type="subTitle" idx="1"/>
          </p:nvPr>
        </p:nvSpPr>
        <p:spPr>
          <a:xfrm>
            <a:off x="741975" y="3889625"/>
            <a:ext cx="26775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Univariate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Bivariate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Multivariate Analysis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94" name="Google Shape;894;p62"/>
          <p:cNvSpPr txBox="1">
            <a:spLocks noGrp="1"/>
          </p:cNvSpPr>
          <p:nvPr>
            <p:ph type="title"/>
          </p:nvPr>
        </p:nvSpPr>
        <p:spPr>
          <a:xfrm>
            <a:off x="741975" y="1848845"/>
            <a:ext cx="4476300" cy="1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4400" b="0" i="0" dirty="0">
                <a:solidFill>
                  <a:schemeClr val="bg1"/>
                </a:solidFill>
                <a:effectLst/>
                <a:latin typeface="Comfortaa" panose="020B0604020202020204" charset="0"/>
              </a:rPr>
              <a:t>Exploratory Data Analysis</a:t>
            </a:r>
          </a:p>
        </p:txBody>
      </p:sp>
      <p:sp>
        <p:nvSpPr>
          <p:cNvPr id="895" name="Google Shape;895;p62"/>
          <p:cNvSpPr txBox="1">
            <a:spLocks noGrp="1"/>
          </p:cNvSpPr>
          <p:nvPr>
            <p:ph type="title" idx="2"/>
          </p:nvPr>
        </p:nvSpPr>
        <p:spPr>
          <a:xfrm>
            <a:off x="741975" y="928375"/>
            <a:ext cx="14106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oke Social Media">
  <a:themeElements>
    <a:clrScheme name="Simple Light">
      <a:dk1>
        <a:srgbClr val="000000"/>
      </a:dk1>
      <a:lt1>
        <a:srgbClr val="FFFFFF"/>
      </a:lt1>
      <a:dk2>
        <a:srgbClr val="585858"/>
      </a:dk2>
      <a:lt2>
        <a:srgbClr val="C5C4C4"/>
      </a:lt2>
      <a:accent1>
        <a:srgbClr val="E9DDC5"/>
      </a:accent1>
      <a:accent2>
        <a:srgbClr val="E2C587"/>
      </a:accent2>
      <a:accent3>
        <a:srgbClr val="FFFFFF"/>
      </a:accent3>
      <a:accent4>
        <a:srgbClr val="E2C587"/>
      </a:accent4>
      <a:accent5>
        <a:srgbClr val="585858"/>
      </a:accent5>
      <a:accent6>
        <a:srgbClr val="FCFC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85858"/>
    </a:dk2>
    <a:lt2>
      <a:srgbClr val="C5C4C4"/>
    </a:lt2>
    <a:accent1>
      <a:srgbClr val="E9DDC5"/>
    </a:accent1>
    <a:accent2>
      <a:srgbClr val="E2C587"/>
    </a:accent2>
    <a:accent3>
      <a:srgbClr val="FFFFFF"/>
    </a:accent3>
    <a:accent4>
      <a:srgbClr val="E2C587"/>
    </a:accent4>
    <a:accent5>
      <a:srgbClr val="585858"/>
    </a:accent5>
    <a:accent6>
      <a:srgbClr val="FCFCFF"/>
    </a:accent6>
    <a:hlink>
      <a:srgbClr val="FFFFF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</TotalTime>
  <Words>1276</Words>
  <Application>Microsoft Office PowerPoint</Application>
  <PresentationFormat>On-screen Show (16:9)</PresentationFormat>
  <Paragraphs>181</Paragraphs>
  <Slides>47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Adorable</vt:lpstr>
      <vt:lpstr>Roboto</vt:lpstr>
      <vt:lpstr>Barlow</vt:lpstr>
      <vt:lpstr>Calibri</vt:lpstr>
      <vt:lpstr>Caveat</vt:lpstr>
      <vt:lpstr>Arial</vt:lpstr>
      <vt:lpstr>Comfortaa</vt:lpstr>
      <vt:lpstr>Smoke Social Media</vt:lpstr>
      <vt:lpstr>Smoker Status Prediction</vt:lpstr>
      <vt:lpstr>TABLE OF CONTENTS</vt:lpstr>
      <vt:lpstr>INTRO</vt:lpstr>
      <vt:lpstr>Smoking harms nearly every organ, causes numerous diseases, and reduces life expectancy.    Despite the availability of smoking cessation treatments, long-term success rates are low. </vt:lpstr>
      <vt:lpstr>Project Target</vt:lpstr>
      <vt:lpstr>A group of scientists are working to develop predictive models targeting smoking status.    Our task is to assist them by building a machine learning model that can accurately identify an individual's smoking status based on various bio-signals.  </vt:lpstr>
      <vt:lpstr>Data Description </vt:lpstr>
      <vt:lpstr>PowerPoint Presentation</vt:lpstr>
      <vt:lpstr>Exploratory Data Analysis</vt:lpstr>
      <vt:lpstr>Univariate Analysis </vt:lpstr>
      <vt:lpstr>Summary of imp. Descriptive Statistics</vt:lpstr>
      <vt:lpstr>PowerPoint Presentation</vt:lpstr>
      <vt:lpstr>PowerPoint Presentation</vt:lpstr>
      <vt:lpstr>The relaxation distributions between smokers and non-smokers were very similar. This was surprising to me.</vt:lpstr>
      <vt:lpstr>Smokers tend to have slightly higher triglyceride levels compared to non-smokers, with more outliers among smokers.</vt:lpstr>
      <vt:lpstr>From the above charts, we see that non-smokers, on average, have higher HDL than smokers.</vt:lpstr>
      <vt:lpstr>The average hemoglobin levels are notably higher in smokers compared to non-smokers. This observation could be indicative of a physiological response to smoking</vt:lpstr>
      <vt:lpstr>From the above pair-plots : Taller people (heavier as well) tend to smoke.   The relationship between weight(kg) and waist(cm) is more or less linear </vt:lpstr>
      <vt:lpstr>Data Preprocessing</vt:lpstr>
      <vt:lpstr>PowerPoint Presentation</vt:lpstr>
      <vt:lpstr>PowerPoint Presentation</vt:lpstr>
      <vt:lpstr>PowerPoint Presentation</vt:lpstr>
      <vt:lpstr>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 Insights</vt:lpstr>
      <vt:lpstr>PowerPoint Presentation</vt:lpstr>
      <vt:lpstr>PowerPoint Presentation</vt:lpstr>
      <vt:lpstr>OUR TEAM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Smoker Status Prediction</dc:title>
  <cp:lastModifiedBy>Ahmed Omar</cp:lastModifiedBy>
  <cp:revision>29</cp:revision>
  <dcterms:modified xsi:type="dcterms:W3CDTF">2024-09-14T09:23:10Z</dcterms:modified>
</cp:coreProperties>
</file>